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8" r:id="rId1"/>
  </p:sldMasterIdLst>
  <p:notesMasterIdLst>
    <p:notesMasterId r:id="rId68"/>
  </p:notesMasterIdLst>
  <p:sldIdLst>
    <p:sldId id="299" r:id="rId2"/>
    <p:sldId id="256" r:id="rId3"/>
    <p:sldId id="265" r:id="rId4"/>
    <p:sldId id="284" r:id="rId5"/>
    <p:sldId id="303" r:id="rId6"/>
    <p:sldId id="300" r:id="rId7"/>
    <p:sldId id="317" r:id="rId8"/>
    <p:sldId id="318" r:id="rId9"/>
    <p:sldId id="266" r:id="rId10"/>
    <p:sldId id="329" r:id="rId11"/>
    <p:sldId id="302" r:id="rId12"/>
    <p:sldId id="319" r:id="rId13"/>
    <p:sldId id="320" r:id="rId14"/>
    <p:sldId id="269" r:id="rId15"/>
    <p:sldId id="283" r:id="rId16"/>
    <p:sldId id="306" r:id="rId17"/>
    <p:sldId id="325" r:id="rId18"/>
    <p:sldId id="285" r:id="rId19"/>
    <p:sldId id="301" r:id="rId20"/>
    <p:sldId id="309" r:id="rId21"/>
    <p:sldId id="257" r:id="rId22"/>
    <p:sldId id="270" r:id="rId23"/>
    <p:sldId id="263" r:id="rId24"/>
    <p:sldId id="271" r:id="rId25"/>
    <p:sldId id="264" r:id="rId26"/>
    <p:sldId id="273" r:id="rId27"/>
    <p:sldId id="274" r:id="rId28"/>
    <p:sldId id="258" r:id="rId29"/>
    <p:sldId id="334" r:id="rId30"/>
    <p:sldId id="335" r:id="rId31"/>
    <p:sldId id="321" r:id="rId32"/>
    <p:sldId id="289" r:id="rId33"/>
    <p:sldId id="324" r:id="rId34"/>
    <p:sldId id="277" r:id="rId35"/>
    <p:sldId id="323" r:id="rId36"/>
    <p:sldId id="296" r:id="rId37"/>
    <p:sldId id="322" r:id="rId38"/>
    <p:sldId id="331" r:id="rId39"/>
    <p:sldId id="333" r:id="rId40"/>
    <p:sldId id="278" r:id="rId41"/>
    <p:sldId id="327" r:id="rId42"/>
    <p:sldId id="279" r:id="rId43"/>
    <p:sldId id="311" r:id="rId44"/>
    <p:sldId id="293" r:id="rId45"/>
    <p:sldId id="326" r:id="rId46"/>
    <p:sldId id="280" r:id="rId47"/>
    <p:sldId id="294" r:id="rId48"/>
    <p:sldId id="292" r:id="rId49"/>
    <p:sldId id="316" r:id="rId50"/>
    <p:sldId id="290" r:id="rId51"/>
    <p:sldId id="288" r:id="rId52"/>
    <p:sldId id="332" r:id="rId53"/>
    <p:sldId id="336" r:id="rId54"/>
    <p:sldId id="341" r:id="rId55"/>
    <p:sldId id="337" r:id="rId56"/>
    <p:sldId id="338" r:id="rId57"/>
    <p:sldId id="342" r:id="rId58"/>
    <p:sldId id="291" r:id="rId59"/>
    <p:sldId id="339" r:id="rId60"/>
    <p:sldId id="340" r:id="rId61"/>
    <p:sldId id="343" r:id="rId62"/>
    <p:sldId id="344" r:id="rId63"/>
    <p:sldId id="345" r:id="rId64"/>
    <p:sldId id="346" r:id="rId65"/>
    <p:sldId id="347" r:id="rId66"/>
    <p:sldId id="312" r:id="rId67"/>
  </p:sldIdLst>
  <p:sldSz cx="12192000" cy="6858000"/>
  <p:notesSz cx="6858000" cy="9144000"/>
  <p:embeddedFontLst>
    <p:embeddedFont>
      <p:font typeface="맑은 고딕" panose="020B0503020000020004" pitchFamily="50" charset="-127"/>
      <p:regular r:id="rId69"/>
      <p:bold r:id="rId70"/>
    </p:embeddedFont>
    <p:embeddedFont>
      <p:font typeface="Hi Melody" panose="020B0600000101010101" charset="-127"/>
      <p:regular r:id="rId71"/>
    </p:embeddedFont>
    <p:embeddedFont>
      <p:font typeface="Garamond" panose="02020404030301010803" pitchFamily="18" charset="0"/>
      <p:regular r:id="rId72"/>
      <p:bold r:id="rId73"/>
      <p:italic r:id="rId74"/>
    </p:embeddedFont>
    <p:embeddedFont>
      <p:font typeface="HY나무L" panose="020B0600000101010101" charset="-127"/>
      <p:regular r:id="rId75"/>
    </p:embeddedFont>
    <p:embeddedFont>
      <p:font typeface="HY수평선B" panose="020B0600000101010101" charset="-127"/>
      <p:regular r:id="rId76"/>
    </p:embeddedFont>
    <p:embeddedFont>
      <p:font typeface="나눔바른펜" panose="020B0600000101010101" charset="-127"/>
      <p:regular r:id="rId77"/>
    </p:embeddedFont>
    <p:embeddedFont>
      <p:font typeface="AppleSDGothicNeoH00" panose="02000503000000000000" pitchFamily="2" charset="-127"/>
      <p:regular r:id="rId78"/>
    </p:embeddedFont>
    <p:embeddedFont>
      <p:font typeface="HY목각파임B" panose="02030600000101010101" pitchFamily="18" charset="-127"/>
      <p:regular r:id="rId79"/>
    </p:embeddedFont>
    <p:embeddedFont>
      <p:font typeface="Tahoma" panose="020B0604030504040204" pitchFamily="34" charset="0"/>
      <p:regular r:id="rId80"/>
      <p:bold r:id="rId81"/>
    </p:embeddedFont>
    <p:embeddedFont>
      <p:font typeface="AppleSDGothicNeoB00" panose="02000503000000000000" pitchFamily="2" charset="-127"/>
      <p:regular r:id="rId82"/>
    </p:embeddedFont>
    <p:embeddedFont>
      <p:font typeface="D2Coding" panose="020B0609020101020101" pitchFamily="49" charset="-127"/>
      <p:regular r:id="rId83"/>
      <p:bold r:id="rId84"/>
    </p:embeddedFont>
    <p:embeddedFont>
      <p:font typeface="G마켓 산스 TTF Medium" panose="02000000000000000000" pitchFamily="2" charset="-127"/>
      <p:regular r:id="rId85"/>
    </p:embeddedFont>
    <p:embeddedFont>
      <p:font typeface="HY나무M" panose="020B0600000101010101" charset="-127"/>
      <p:regular r:id="rId8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2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01FF"/>
    <a:srgbClr val="258F76"/>
    <a:srgbClr val="8D4E09"/>
    <a:srgbClr val="EF8511"/>
    <a:srgbClr val="8FCEF9"/>
    <a:srgbClr val="E7C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83204" autoAdjust="0"/>
  </p:normalViewPr>
  <p:slideViewPr>
    <p:cSldViewPr snapToGrid="0">
      <p:cViewPr varScale="1">
        <p:scale>
          <a:sx n="116" d="100"/>
          <a:sy n="116" d="100"/>
        </p:scale>
        <p:origin x="1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9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8DC1A-D9F2-47E1-863C-65F9401FED92}" type="doc">
      <dgm:prSet loTypeId="urn:microsoft.com/office/officeart/2005/8/layout/hList1" loCatId="list" qsTypeId="urn:microsoft.com/office/officeart/2005/8/quickstyle/3d3" qsCatId="3D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2CC0D281-2D04-40D9-AE60-FBDB7B3BD946}">
      <dgm:prSet custT="1"/>
      <dgm:spPr>
        <a:solidFill>
          <a:srgbClr val="258F76"/>
        </a:solidFill>
      </dgm:spPr>
      <dgm:t>
        <a:bodyPr/>
        <a:lstStyle/>
        <a:p>
          <a:pPr rtl="0" latinLnBrk="1"/>
          <a:r>
            <a:rPr 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id </a:t>
          </a:r>
          <a:r>
            <a:rPr lang="ko-KR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아이디 </a:t>
          </a:r>
          <a:r>
            <a:rPr lang="ko-KR" sz="28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endParaRPr lang="en-US" sz="2800" spc="-150" dirty="0" smtClean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082FFB67-4054-42A2-A43A-A3FF4A37C10A}" type="parTrans" cxnId="{F1729027-8655-4C54-A5FE-C5E21B1CBFAE}">
      <dgm:prSet/>
      <dgm:spPr/>
      <dgm:t>
        <a:bodyPr/>
        <a:lstStyle/>
        <a:p>
          <a:pPr latinLnBrk="1"/>
          <a:endParaRPr lang="ko-KR" altLang="en-US"/>
        </a:p>
      </dgm:t>
    </dgm:pt>
    <dgm:pt modelId="{31B26916-875E-4089-8D1E-C3597D1120C8}" type="sibTrans" cxnId="{F1729027-8655-4C54-A5FE-C5E21B1CBFAE}">
      <dgm:prSet/>
      <dgm:spPr/>
      <dgm:t>
        <a:bodyPr/>
        <a:lstStyle/>
        <a:p>
          <a:pPr latinLnBrk="1"/>
          <a:endParaRPr lang="ko-KR" altLang="en-US"/>
        </a:p>
      </dgm:t>
    </dgm:pt>
    <dgm:pt modelId="{A6C3AEB4-FB49-4E5F-B0E6-A35CB15A2399}">
      <dgm:prSet custT="1"/>
      <dgm:spPr/>
      <dgm:t>
        <a:bodyPr/>
        <a:lstStyle/>
        <a:p>
          <a:pPr algn="l" rtl="0" latinLnBrk="1"/>
          <a:r>
            <a:rPr lang="en-US" sz="14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문서에서 </a:t>
          </a:r>
          <a:r>
            <a:rPr lang="ko-KR" sz="1200" b="1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한 번만 적용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자바스크립트 프로그램을 사용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시</a:t>
          </a:r>
          <a:r>
            <a:rPr 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요소 구별할 때 사용한다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F4E1FA03-1E7E-45CA-B0B2-2865AA589A43}" type="parTrans" cxnId="{F6CDD6DE-4A50-443F-BF7C-19EDA183902D}">
      <dgm:prSet/>
      <dgm:spPr/>
      <dgm:t>
        <a:bodyPr/>
        <a:lstStyle/>
        <a:p>
          <a:pPr latinLnBrk="1"/>
          <a:endParaRPr lang="ko-KR" altLang="en-US"/>
        </a:p>
      </dgm:t>
    </dgm:pt>
    <dgm:pt modelId="{C9985333-ECDE-4888-B0DB-1D24E1FF1558}" type="sibTrans" cxnId="{F6CDD6DE-4A50-443F-BF7C-19EDA183902D}">
      <dgm:prSet/>
      <dgm:spPr/>
      <dgm:t>
        <a:bodyPr/>
        <a:lstStyle/>
        <a:p>
          <a:pPr latinLnBrk="1"/>
          <a:endParaRPr lang="ko-KR" altLang="en-US"/>
        </a:p>
      </dgm:t>
    </dgm:pt>
    <dgm:pt modelId="{F4E9FC85-449A-48D0-87CB-DE2541B55410}">
      <dgm:prSet custT="1"/>
      <dgm:spPr>
        <a:solidFill>
          <a:srgbClr val="258F76"/>
        </a:solidFill>
      </dgm:spPr>
      <dgm:t>
        <a:bodyPr/>
        <a:lstStyle/>
        <a:p>
          <a:pPr latinLnBrk="1"/>
          <a:r>
            <a:rPr lang="en-US" altLang="ko-KR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class </a:t>
          </a:r>
          <a:r>
            <a:rPr lang="ko-KR" alt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클래스 </a:t>
          </a:r>
          <a:r>
            <a:rPr lang="ko-KR" altLang="en-US" sz="2800" spc="-150" dirty="0" err="1" smtClean="0">
              <a:latin typeface="D2Coding" panose="020B0609020101020101" pitchFamily="49" charset="-127"/>
              <a:ea typeface="D2Coding" panose="020B0609020101020101" pitchFamily="49" charset="-127"/>
            </a:rPr>
            <a:t>선택자</a:t>
          </a:r>
          <a:r>
            <a:rPr lang="ko-KR" altLang="en-US" sz="28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endParaRPr lang="ko-KR" altLang="en-US" sz="28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21D363FC-69D5-45B5-BC3B-48FACBC64A2A}" type="parTrans" cxnId="{6EAD6BF5-33A4-443D-B85C-0C1A31DDEAB9}">
      <dgm:prSet/>
      <dgm:spPr/>
      <dgm:t>
        <a:bodyPr/>
        <a:lstStyle/>
        <a:p>
          <a:pPr latinLnBrk="1"/>
          <a:endParaRPr lang="ko-KR" altLang="en-US"/>
        </a:p>
      </dgm:t>
    </dgm:pt>
    <dgm:pt modelId="{F1649A75-C820-41AA-AF1B-07FDAB153B30}" type="sibTrans" cxnId="{6EAD6BF5-33A4-443D-B85C-0C1A31DDEAB9}">
      <dgm:prSet/>
      <dgm:spPr/>
      <dgm:t>
        <a:bodyPr/>
        <a:lstStyle/>
        <a:p>
          <a:pPr latinLnBrk="1"/>
          <a:endParaRPr lang="ko-KR" altLang="en-US"/>
        </a:p>
      </dgm:t>
    </dgm:pt>
    <dgm:pt modelId="{71A152A6-C94A-4C78-B6C6-65EB92725E2D}">
      <dgm:prSet custT="1"/>
      <dgm:spPr/>
      <dgm:t>
        <a:bodyPr/>
        <a:lstStyle/>
        <a:p>
          <a:pPr algn="l" latinLnBrk="1"/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요소 하나에 클래스 스타일 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2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개 이상 적용할 수 있다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 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즉 문서에서 </a:t>
          </a:r>
          <a:r>
            <a:rPr lang="ko-KR" altLang="en-US" sz="1200" b="1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여러 번 적용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할 수 있다</a:t>
          </a:r>
          <a:r>
            <a:rPr lang="en-US" altLang="ko-KR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.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73C74EE4-6FAD-4F18-8CD7-702DE6894CFA}" type="parTrans" cxnId="{3807911B-A07F-4B12-A76A-E866816262E9}">
      <dgm:prSet/>
      <dgm:spPr/>
      <dgm:t>
        <a:bodyPr/>
        <a:lstStyle/>
        <a:p>
          <a:pPr latinLnBrk="1"/>
          <a:endParaRPr lang="ko-KR" altLang="en-US"/>
        </a:p>
      </dgm:t>
    </dgm:pt>
    <dgm:pt modelId="{022CD921-2BF8-4ED6-819F-1EFB0C419075}" type="sibTrans" cxnId="{3807911B-A07F-4B12-A76A-E866816262E9}">
      <dgm:prSet/>
      <dgm:spPr/>
      <dgm:t>
        <a:bodyPr/>
        <a:lstStyle/>
        <a:p>
          <a:pPr latinLnBrk="1"/>
          <a:endParaRPr lang="ko-KR" altLang="en-US"/>
        </a:p>
      </dgm:t>
    </dgm:pt>
    <dgm:pt modelId="{1E5E775D-7FFF-44E3-A695-9CC58D07DE40}">
      <dgm:prSet custT="1"/>
      <dgm:spPr/>
      <dgm:t>
        <a:bodyPr/>
        <a:lstStyle/>
        <a:p>
          <a:pPr algn="l" latinLnBrk="1"/>
          <a:r>
            <a:rPr lang="en-US" altLang="ko-KR" sz="14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class="new-style"&gt; </a:t>
          </a:r>
          <a:r>
            <a:rPr lang="ko-KR" altLang="en-US" sz="14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태그에</a:t>
          </a:r>
          <a:endParaRPr lang="ko-KR" altLang="en-US" sz="14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A02ACFEA-DC9B-4F75-ACCF-AD80D51326DD}" type="parTrans" cxnId="{F34A3103-80B0-49A7-BE95-EE6182264463}">
      <dgm:prSet/>
      <dgm:spPr/>
      <dgm:t>
        <a:bodyPr/>
        <a:lstStyle/>
        <a:p>
          <a:pPr latinLnBrk="1"/>
          <a:endParaRPr lang="ko-KR" altLang="en-US"/>
        </a:p>
      </dgm:t>
    </dgm:pt>
    <dgm:pt modelId="{73FD3A7B-87ED-468C-B0E1-076AB3E1A6DB}" type="sibTrans" cxnId="{F34A3103-80B0-49A7-BE95-EE6182264463}">
      <dgm:prSet/>
      <dgm:spPr/>
      <dgm:t>
        <a:bodyPr/>
        <a:lstStyle/>
        <a:p>
          <a:pPr latinLnBrk="1"/>
          <a:endParaRPr lang="ko-KR" altLang="en-US"/>
        </a:p>
      </dgm:t>
    </dgm:pt>
    <dgm:pt modelId="{1ED1091D-CE65-4444-9B76-147D9DDACBBB}">
      <dgm:prSet custT="1"/>
      <dgm:spPr/>
      <dgm:t>
        <a:bodyPr/>
        <a:lstStyle/>
        <a:p>
          <a:pPr algn="l" rtl="0" latinLnBrk="1"/>
          <a:r>
            <a:rPr lang="en-US" sz="1200" spc="0" dirty="0" smtClean="0">
              <a:latin typeface="D2Coding" panose="020B0609020101020101" pitchFamily="49" charset="-127"/>
              <a:ea typeface="D2Coding" panose="020B0609020101020101" pitchFamily="49" charset="-127"/>
            </a:rPr>
            <a:t>&lt;div id="new-style"&gt;</a:t>
          </a:r>
          <a:r>
            <a:rPr 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 </a:t>
          </a:r>
          <a:r>
            <a:rPr lang="ko-KR" altLang="en-US" sz="1200" spc="-150" dirty="0" smtClean="0">
              <a:latin typeface="D2Coding" panose="020B0609020101020101" pitchFamily="49" charset="-127"/>
              <a:ea typeface="D2Coding" panose="020B0609020101020101" pitchFamily="49" charset="-127"/>
            </a:rPr>
            <a:t>태그</a:t>
          </a:r>
          <a:endParaRPr lang="ko-KR" altLang="en-US" sz="12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AECC38E7-9826-4861-BEEB-923C4936EE4C}" type="parTrans" cxnId="{0B9705EA-A7B8-40CE-A874-34AFB34E8DCB}">
      <dgm:prSet/>
      <dgm:spPr/>
      <dgm:t>
        <a:bodyPr/>
        <a:lstStyle/>
        <a:p>
          <a:pPr latinLnBrk="1"/>
          <a:endParaRPr lang="ko-KR" altLang="en-US"/>
        </a:p>
      </dgm:t>
    </dgm:pt>
    <dgm:pt modelId="{A1FD96E3-028E-438A-9EAE-F88BFB6DD8C4}" type="sibTrans" cxnId="{0B9705EA-A7B8-40CE-A874-34AFB34E8DCB}">
      <dgm:prSet/>
      <dgm:spPr/>
      <dgm:t>
        <a:bodyPr/>
        <a:lstStyle/>
        <a:p>
          <a:pPr latinLnBrk="1"/>
          <a:endParaRPr lang="ko-KR" altLang="en-US"/>
        </a:p>
      </dgm:t>
    </dgm:pt>
    <dgm:pt modelId="{CB8F07E7-801C-40A9-B0B0-73F656AD7121}">
      <dgm:prSet/>
      <dgm:spPr/>
      <dgm:t>
        <a:bodyPr/>
        <a:lstStyle/>
        <a:p>
          <a:pPr algn="l" rtl="0" latinLnBrk="1"/>
          <a:endParaRPr lang="ko-KR" altLang="en-US" sz="14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0CAC143B-4672-42F8-AB8E-70EA24D4E130}" type="parTrans" cxnId="{06A00188-8092-4B86-BD47-4A3693EB4664}">
      <dgm:prSet/>
      <dgm:spPr/>
      <dgm:t>
        <a:bodyPr/>
        <a:lstStyle/>
        <a:p>
          <a:pPr latinLnBrk="1"/>
          <a:endParaRPr lang="ko-KR" altLang="en-US"/>
        </a:p>
      </dgm:t>
    </dgm:pt>
    <dgm:pt modelId="{8A8032DC-68D1-440F-895E-AF8ADD8DBFAB}" type="sibTrans" cxnId="{06A00188-8092-4B86-BD47-4A3693EB4664}">
      <dgm:prSet/>
      <dgm:spPr/>
      <dgm:t>
        <a:bodyPr/>
        <a:lstStyle/>
        <a:p>
          <a:pPr latinLnBrk="1"/>
          <a:endParaRPr lang="ko-KR" altLang="en-US"/>
        </a:p>
      </dgm:t>
    </dgm:pt>
    <dgm:pt modelId="{07CF7977-521C-4057-B926-366067457CAA}">
      <dgm:prSet/>
      <dgm:spPr/>
      <dgm:t>
        <a:bodyPr/>
        <a:lstStyle/>
        <a:p>
          <a:pPr algn="l" latinLnBrk="1"/>
          <a:endParaRPr lang="ko-KR" altLang="en-US" sz="1500" spc="-150" dirty="0">
            <a:latin typeface="D2Coding" panose="020B0609020101020101" pitchFamily="49" charset="-127"/>
            <a:ea typeface="D2Coding" panose="020B0609020101020101" pitchFamily="49" charset="-127"/>
          </a:endParaRPr>
        </a:p>
      </dgm:t>
    </dgm:pt>
    <dgm:pt modelId="{1C4F5075-E9DE-44BC-A243-7AC036B40DCA}" type="parTrans" cxnId="{810CF0D2-B6F4-454D-BBE2-BF6F46E81575}">
      <dgm:prSet/>
      <dgm:spPr/>
      <dgm:t>
        <a:bodyPr/>
        <a:lstStyle/>
        <a:p>
          <a:pPr latinLnBrk="1"/>
          <a:endParaRPr lang="ko-KR" altLang="en-US"/>
        </a:p>
      </dgm:t>
    </dgm:pt>
    <dgm:pt modelId="{52AAC76F-D33E-46FE-A6D0-FA31FD1D5D51}" type="sibTrans" cxnId="{810CF0D2-B6F4-454D-BBE2-BF6F46E81575}">
      <dgm:prSet/>
      <dgm:spPr/>
      <dgm:t>
        <a:bodyPr/>
        <a:lstStyle/>
        <a:p>
          <a:pPr latinLnBrk="1"/>
          <a:endParaRPr lang="ko-KR" altLang="en-US"/>
        </a:p>
      </dgm:t>
    </dgm:pt>
    <dgm:pt modelId="{27BD8696-1579-4E6E-BD8E-B3A61990C6AB}" type="pres">
      <dgm:prSet presAssocID="{D4C8DC1A-D9F2-47E1-863C-65F9401FED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7130D1-ED23-4202-A556-E95CB4C38BCC}" type="pres">
      <dgm:prSet presAssocID="{2CC0D281-2D04-40D9-AE60-FBDB7B3BD946}" presName="composite" presStyleCnt="0"/>
      <dgm:spPr/>
    </dgm:pt>
    <dgm:pt modelId="{D9310430-10D5-4297-9ADC-A01AF076207A}" type="pres">
      <dgm:prSet presAssocID="{2CC0D281-2D04-40D9-AE60-FBDB7B3BD94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045130-DE81-4EBC-BA21-60F9ADE2B781}" type="pres">
      <dgm:prSet presAssocID="{2CC0D281-2D04-40D9-AE60-FBDB7B3BD94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A1A31D-7DEC-45E1-A3EF-C7D2D37F3A5A}" type="pres">
      <dgm:prSet presAssocID="{31B26916-875E-4089-8D1E-C3597D1120C8}" presName="space" presStyleCnt="0"/>
      <dgm:spPr/>
    </dgm:pt>
    <dgm:pt modelId="{E5FB2C49-E94B-40BB-8270-C62FBA714ECC}" type="pres">
      <dgm:prSet presAssocID="{F4E9FC85-449A-48D0-87CB-DE2541B55410}" presName="composite" presStyleCnt="0"/>
      <dgm:spPr/>
    </dgm:pt>
    <dgm:pt modelId="{45782EFE-96BF-446C-B81F-A2093683D7BD}" type="pres">
      <dgm:prSet presAssocID="{F4E9FC85-449A-48D0-87CB-DE2541B55410}" presName="parTx" presStyleLbl="alignNode1" presStyleIdx="1" presStyleCnt="2" custLinFactNeighborX="259" custLinFactNeighborY="90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66C6E3-C9BC-4F41-81AD-05049582C309}" type="pres">
      <dgm:prSet presAssocID="{F4E9FC85-449A-48D0-87CB-DE2541B55410}" presName="desTx" presStyleLbl="alignAccFollowNode1" presStyleIdx="1" presStyleCnt="2" custLinFactNeighborX="259" custLinFactNeighborY="12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0A55A7F-004D-4E5E-91BD-2E9C647D99EF}" type="presOf" srcId="{1ED1091D-CE65-4444-9B76-147D9DDACBBB}" destId="{93045130-DE81-4EBC-BA21-60F9ADE2B781}" srcOrd="0" destOrd="1" presId="urn:microsoft.com/office/officeart/2005/8/layout/hList1"/>
    <dgm:cxn modelId="{3807911B-A07F-4B12-A76A-E866816262E9}" srcId="{F4E9FC85-449A-48D0-87CB-DE2541B55410}" destId="{71A152A6-C94A-4C78-B6C6-65EB92725E2D}" srcOrd="0" destOrd="0" parTransId="{73C74EE4-6FAD-4F18-8CD7-702DE6894CFA}" sibTransId="{022CD921-2BF8-4ED6-819F-1EFB0C419075}"/>
    <dgm:cxn modelId="{0B9705EA-A7B8-40CE-A874-34AFB34E8DCB}" srcId="{2CC0D281-2D04-40D9-AE60-FBDB7B3BD946}" destId="{1ED1091D-CE65-4444-9B76-147D9DDACBBB}" srcOrd="1" destOrd="0" parTransId="{AECC38E7-9826-4861-BEEB-923C4936EE4C}" sibTransId="{A1FD96E3-028E-438A-9EAE-F88BFB6DD8C4}"/>
    <dgm:cxn modelId="{6EAD6BF5-33A4-443D-B85C-0C1A31DDEAB9}" srcId="{D4C8DC1A-D9F2-47E1-863C-65F9401FED92}" destId="{F4E9FC85-449A-48D0-87CB-DE2541B55410}" srcOrd="1" destOrd="0" parTransId="{21D363FC-69D5-45B5-BC3B-48FACBC64A2A}" sibTransId="{F1649A75-C820-41AA-AF1B-07FDAB153B30}"/>
    <dgm:cxn modelId="{64256FF4-B8B8-4BBE-9775-E66556C6730F}" type="presOf" srcId="{D4C8DC1A-D9F2-47E1-863C-65F9401FED92}" destId="{27BD8696-1579-4E6E-BD8E-B3A61990C6AB}" srcOrd="0" destOrd="0" presId="urn:microsoft.com/office/officeart/2005/8/layout/hList1"/>
    <dgm:cxn modelId="{F34A3103-80B0-49A7-BE95-EE6182264463}" srcId="{F4E9FC85-449A-48D0-87CB-DE2541B55410}" destId="{1E5E775D-7FFF-44E3-A695-9CC58D07DE40}" srcOrd="1" destOrd="0" parTransId="{A02ACFEA-DC9B-4F75-ACCF-AD80D51326DD}" sibTransId="{73FD3A7B-87ED-468C-B0E1-076AB3E1A6DB}"/>
    <dgm:cxn modelId="{C356174F-5FBE-4317-8E39-EC2278CA1046}" type="presOf" srcId="{F4E9FC85-449A-48D0-87CB-DE2541B55410}" destId="{45782EFE-96BF-446C-B81F-A2093683D7BD}" srcOrd="0" destOrd="0" presId="urn:microsoft.com/office/officeart/2005/8/layout/hList1"/>
    <dgm:cxn modelId="{F6CDD6DE-4A50-443F-BF7C-19EDA183902D}" srcId="{2CC0D281-2D04-40D9-AE60-FBDB7B3BD946}" destId="{A6C3AEB4-FB49-4E5F-B0E6-A35CB15A2399}" srcOrd="0" destOrd="0" parTransId="{F4E1FA03-1E7E-45CA-B0B2-2865AA589A43}" sibTransId="{C9985333-ECDE-4888-B0DB-1D24E1FF1558}"/>
    <dgm:cxn modelId="{8BE3716F-AFF3-4F98-B506-33806909D137}" type="presOf" srcId="{2CC0D281-2D04-40D9-AE60-FBDB7B3BD946}" destId="{D9310430-10D5-4297-9ADC-A01AF076207A}" srcOrd="0" destOrd="0" presId="urn:microsoft.com/office/officeart/2005/8/layout/hList1"/>
    <dgm:cxn modelId="{D360EB51-54C1-4305-8431-5F9C38090862}" type="presOf" srcId="{1E5E775D-7FFF-44E3-A695-9CC58D07DE40}" destId="{5A66C6E3-C9BC-4F41-81AD-05049582C309}" srcOrd="0" destOrd="1" presId="urn:microsoft.com/office/officeart/2005/8/layout/hList1"/>
    <dgm:cxn modelId="{EC5CD932-FD39-4EB6-A088-D749B391407F}" type="presOf" srcId="{A6C3AEB4-FB49-4E5F-B0E6-A35CB15A2399}" destId="{93045130-DE81-4EBC-BA21-60F9ADE2B781}" srcOrd="0" destOrd="0" presId="urn:microsoft.com/office/officeart/2005/8/layout/hList1"/>
    <dgm:cxn modelId="{8D71A026-A33D-4628-92F7-C326ACB83793}" type="presOf" srcId="{CB8F07E7-801C-40A9-B0B0-73F656AD7121}" destId="{93045130-DE81-4EBC-BA21-60F9ADE2B781}" srcOrd="0" destOrd="2" presId="urn:microsoft.com/office/officeart/2005/8/layout/hList1"/>
    <dgm:cxn modelId="{810CF0D2-B6F4-454D-BBE2-BF6F46E81575}" srcId="{F4E9FC85-449A-48D0-87CB-DE2541B55410}" destId="{07CF7977-521C-4057-B926-366067457CAA}" srcOrd="2" destOrd="0" parTransId="{1C4F5075-E9DE-44BC-A243-7AC036B40DCA}" sibTransId="{52AAC76F-D33E-46FE-A6D0-FA31FD1D5D51}"/>
    <dgm:cxn modelId="{06A00188-8092-4B86-BD47-4A3693EB4664}" srcId="{2CC0D281-2D04-40D9-AE60-FBDB7B3BD946}" destId="{CB8F07E7-801C-40A9-B0B0-73F656AD7121}" srcOrd="2" destOrd="0" parTransId="{0CAC143B-4672-42F8-AB8E-70EA24D4E130}" sibTransId="{8A8032DC-68D1-440F-895E-AF8ADD8DBFAB}"/>
    <dgm:cxn modelId="{50BB940D-454C-43B6-B5A6-35FA8B369281}" type="presOf" srcId="{07CF7977-521C-4057-B926-366067457CAA}" destId="{5A66C6E3-C9BC-4F41-81AD-05049582C309}" srcOrd="0" destOrd="2" presId="urn:microsoft.com/office/officeart/2005/8/layout/hList1"/>
    <dgm:cxn modelId="{F1729027-8655-4C54-A5FE-C5E21B1CBFAE}" srcId="{D4C8DC1A-D9F2-47E1-863C-65F9401FED92}" destId="{2CC0D281-2D04-40D9-AE60-FBDB7B3BD946}" srcOrd="0" destOrd="0" parTransId="{082FFB67-4054-42A2-A43A-A3FF4A37C10A}" sibTransId="{31B26916-875E-4089-8D1E-C3597D1120C8}"/>
    <dgm:cxn modelId="{930FAAA5-1FBC-4B0C-8C53-41ABD74D87BA}" type="presOf" srcId="{71A152A6-C94A-4C78-B6C6-65EB92725E2D}" destId="{5A66C6E3-C9BC-4F41-81AD-05049582C309}" srcOrd="0" destOrd="0" presId="urn:microsoft.com/office/officeart/2005/8/layout/hList1"/>
    <dgm:cxn modelId="{10A7867F-1A87-4364-A322-50DF4EE2CBE7}" type="presParOf" srcId="{27BD8696-1579-4E6E-BD8E-B3A61990C6AB}" destId="{CA7130D1-ED23-4202-A556-E95CB4C38BCC}" srcOrd="0" destOrd="0" presId="urn:microsoft.com/office/officeart/2005/8/layout/hList1"/>
    <dgm:cxn modelId="{50F785B1-EEED-45B1-AD35-B70CCFDBAE5D}" type="presParOf" srcId="{CA7130D1-ED23-4202-A556-E95CB4C38BCC}" destId="{D9310430-10D5-4297-9ADC-A01AF076207A}" srcOrd="0" destOrd="0" presId="urn:microsoft.com/office/officeart/2005/8/layout/hList1"/>
    <dgm:cxn modelId="{A14725B8-517E-41E7-B6F6-2A36F774E71A}" type="presParOf" srcId="{CA7130D1-ED23-4202-A556-E95CB4C38BCC}" destId="{93045130-DE81-4EBC-BA21-60F9ADE2B781}" srcOrd="1" destOrd="0" presId="urn:microsoft.com/office/officeart/2005/8/layout/hList1"/>
    <dgm:cxn modelId="{6E5203C4-FF6E-4CA5-A5C2-EA67A7CCB476}" type="presParOf" srcId="{27BD8696-1579-4E6E-BD8E-B3A61990C6AB}" destId="{D7A1A31D-7DEC-45E1-A3EF-C7D2D37F3A5A}" srcOrd="1" destOrd="0" presId="urn:microsoft.com/office/officeart/2005/8/layout/hList1"/>
    <dgm:cxn modelId="{AE107630-C891-4E9D-B154-DCDA420B0367}" type="presParOf" srcId="{27BD8696-1579-4E6E-BD8E-B3A61990C6AB}" destId="{E5FB2C49-E94B-40BB-8270-C62FBA714ECC}" srcOrd="2" destOrd="0" presId="urn:microsoft.com/office/officeart/2005/8/layout/hList1"/>
    <dgm:cxn modelId="{487D7DAD-14B1-40A3-8E5B-2E70C4AA1D4B}" type="presParOf" srcId="{E5FB2C49-E94B-40BB-8270-C62FBA714ECC}" destId="{45782EFE-96BF-446C-B81F-A2093683D7BD}" srcOrd="0" destOrd="0" presId="urn:microsoft.com/office/officeart/2005/8/layout/hList1"/>
    <dgm:cxn modelId="{B7D80E36-8934-49E5-A345-7FFCFEC9F4F7}" type="presParOf" srcId="{E5FB2C49-E94B-40BB-8270-C62FBA714ECC}" destId="{5A66C6E3-C9BC-4F41-81AD-05049582C3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1D255F-5A2C-4DF2-AA18-962AA02B38B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AB5D88C8-0B2A-42C3-ADB6-B41D0BE5256B}">
      <dgm:prSet/>
      <dgm:spPr/>
      <dgm:t>
        <a:bodyPr/>
        <a:lstStyle/>
        <a:p>
          <a:pPr rtl="0" latinLnBrk="1"/>
          <a:r>
            <a:rPr lang="ko-KR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1. float </a:t>
          </a:r>
          <a:r>
            <a:rPr lang="ko-KR" baseline="0" dirty="0" err="1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플로트</a:t>
          </a:r>
          <a:r>
            <a:rPr lang="ko-KR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left, right </a:t>
          </a:r>
          <a:r>
            <a:rPr lang="en-US" altLang="ko-KR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//</a:t>
          </a:r>
          <a:r>
            <a:rPr lang="ko-KR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배치가 어렵다(계산)</a:t>
          </a:r>
          <a:endParaRPr lang="ko-KR" baseline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61ED57C-2EC1-4C25-B624-EBBC6E956B75}" type="parTrans" cxnId="{D527C3AF-1591-45C7-B044-731947BDF5BF}">
      <dgm:prSet/>
      <dgm:spPr/>
      <dgm:t>
        <a:bodyPr/>
        <a:lstStyle/>
        <a:p>
          <a:pPr latinLnBrk="1"/>
          <a:endParaRPr lang="ko-KR" altLang="en-US"/>
        </a:p>
      </dgm:t>
    </dgm:pt>
    <dgm:pt modelId="{E54BABC2-FC58-41DE-BE51-205D868CCAF3}" type="sibTrans" cxnId="{D527C3AF-1591-45C7-B044-731947BDF5BF}">
      <dgm:prSet/>
      <dgm:spPr/>
      <dgm:t>
        <a:bodyPr/>
        <a:lstStyle/>
        <a:p>
          <a:pPr latinLnBrk="1"/>
          <a:endParaRPr lang="ko-KR" altLang="en-US"/>
        </a:p>
      </dgm:t>
    </dgm:pt>
    <dgm:pt modelId="{6ACAD22B-E436-4A55-8003-F4129EEFA54C}">
      <dgm:prSet/>
      <dgm:spPr/>
      <dgm:t>
        <a:bodyPr/>
        <a:lstStyle/>
        <a:p>
          <a:pPr rtl="0" latinLnBrk="1"/>
          <a:r>
            <a:rPr lang="ko-KR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2. position</a:t>
          </a:r>
          <a:r>
            <a:rPr lang="en-US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포지션:absolute/relative 필요</a:t>
          </a:r>
          <a:r>
            <a:rPr lang="en-US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 사용</a:t>
          </a:r>
          <a:endParaRPr lang="ko-KR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343C100-F845-474C-9CBD-2BFEAB830793}" type="parTrans" cxnId="{28D22FB4-1F74-4D79-A46B-D3145B819482}">
      <dgm:prSet/>
      <dgm:spPr/>
      <dgm:t>
        <a:bodyPr/>
        <a:lstStyle/>
        <a:p>
          <a:pPr latinLnBrk="1"/>
          <a:endParaRPr lang="ko-KR" altLang="en-US"/>
        </a:p>
      </dgm:t>
    </dgm:pt>
    <dgm:pt modelId="{FA66B321-0DEA-46E2-8C81-07C89507651A}" type="sibTrans" cxnId="{28D22FB4-1F74-4D79-A46B-D3145B819482}">
      <dgm:prSet/>
      <dgm:spPr/>
      <dgm:t>
        <a:bodyPr/>
        <a:lstStyle/>
        <a:p>
          <a:pPr latinLnBrk="1"/>
          <a:endParaRPr lang="ko-KR" altLang="en-US"/>
        </a:p>
      </dgm:t>
    </dgm:pt>
    <dgm:pt modelId="{6A512210-94F3-47CB-99D1-97A1FAE57B01}">
      <dgm:prSet/>
      <dgm:spPr/>
      <dgm:t>
        <a:bodyPr/>
        <a:lstStyle/>
        <a:p>
          <a:pPr rtl="0" latinLnBrk="1"/>
          <a:r>
            <a:rPr lang="ko-KR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3. flex </a:t>
          </a:r>
          <a:r>
            <a:rPr lang="ko-KR" dirty="0" err="1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플렉스</a:t>
          </a:r>
          <a:r>
            <a:rPr lang="ko-KR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// 최근 기술</a:t>
          </a:r>
          <a:endParaRPr lang="ko-KR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1A9DE3B-C987-43F2-83E2-A11ADE8E4BFB}" type="parTrans" cxnId="{EC00D9C2-A1B6-4056-B880-658C68A1004A}">
      <dgm:prSet/>
      <dgm:spPr/>
      <dgm:t>
        <a:bodyPr/>
        <a:lstStyle/>
        <a:p>
          <a:pPr latinLnBrk="1"/>
          <a:endParaRPr lang="ko-KR" altLang="en-US"/>
        </a:p>
      </dgm:t>
    </dgm:pt>
    <dgm:pt modelId="{913A1BA0-D95C-469C-BB4B-D3D704A5F29B}" type="sibTrans" cxnId="{EC00D9C2-A1B6-4056-B880-658C68A1004A}">
      <dgm:prSet/>
      <dgm:spPr/>
      <dgm:t>
        <a:bodyPr/>
        <a:lstStyle/>
        <a:p>
          <a:pPr latinLnBrk="1"/>
          <a:endParaRPr lang="ko-KR" altLang="en-US"/>
        </a:p>
      </dgm:t>
    </dgm:pt>
    <dgm:pt modelId="{206AB51D-90F0-4975-90D0-BF5489B5C04B}">
      <dgm:prSet/>
      <dgm:spPr/>
      <dgm:t>
        <a:bodyPr/>
        <a:lstStyle/>
        <a:p>
          <a:pPr rtl="0" latinLnBrk="1"/>
          <a:r>
            <a:rPr lang="en-US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4. grid </a:t>
          </a:r>
          <a:r>
            <a:rPr lang="ko-KR" dirty="0" err="1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그리드</a:t>
          </a:r>
          <a:r>
            <a:rPr lang="ko-KR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en-US" dirty="0" smtClean="0"/>
            <a:t>// </a:t>
          </a:r>
          <a:r>
            <a:rPr lang="ko-KR" dirty="0" smtClean="0"/>
            <a:t>이미지 등 많을 때</a:t>
          </a:r>
          <a:endParaRPr lang="ko-KR" dirty="0"/>
        </a:p>
      </dgm:t>
    </dgm:pt>
    <dgm:pt modelId="{1D285C3C-7B86-4AB6-B037-510023296C70}" type="parTrans" cxnId="{8F9A4E43-50E0-41D6-B976-B813166CDADC}">
      <dgm:prSet/>
      <dgm:spPr/>
      <dgm:t>
        <a:bodyPr/>
        <a:lstStyle/>
        <a:p>
          <a:pPr latinLnBrk="1"/>
          <a:endParaRPr lang="ko-KR" altLang="en-US"/>
        </a:p>
      </dgm:t>
    </dgm:pt>
    <dgm:pt modelId="{53CE7D7A-C9B5-488B-8BAE-B2B1D059D06B}" type="sibTrans" cxnId="{8F9A4E43-50E0-41D6-B976-B813166CDADC}">
      <dgm:prSet/>
      <dgm:spPr/>
      <dgm:t>
        <a:bodyPr/>
        <a:lstStyle/>
        <a:p>
          <a:pPr latinLnBrk="1"/>
          <a:endParaRPr lang="ko-KR" altLang="en-US"/>
        </a:p>
      </dgm:t>
    </dgm:pt>
    <dgm:pt modelId="{888A0D4F-03E7-4127-8545-689FA98742A6}" type="pres">
      <dgm:prSet presAssocID="{DB1D255F-5A2C-4DF2-AA18-962AA02B38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EF2961-0D61-4996-A606-B4C8EC891752}" type="pres">
      <dgm:prSet presAssocID="{AB5D88C8-0B2A-42C3-ADB6-B41D0BE5256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A794B1-BDE7-46BB-B232-2933ADB648FD}" type="pres">
      <dgm:prSet presAssocID="{E54BABC2-FC58-41DE-BE51-205D868CCAF3}" presName="spacer" presStyleCnt="0"/>
      <dgm:spPr/>
    </dgm:pt>
    <dgm:pt modelId="{1BC116D6-C5AD-40F6-B9D4-511A291134B2}" type="pres">
      <dgm:prSet presAssocID="{6ACAD22B-E436-4A55-8003-F4129EEFA54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43E738-760E-412C-9592-7E93B6A04795}" type="pres">
      <dgm:prSet presAssocID="{FA66B321-0DEA-46E2-8C81-07C89507651A}" presName="spacer" presStyleCnt="0"/>
      <dgm:spPr/>
    </dgm:pt>
    <dgm:pt modelId="{DB6BE82E-F3D2-422E-90E0-6ED8BC3B03B6}" type="pres">
      <dgm:prSet presAssocID="{6A512210-94F3-47CB-99D1-97A1FAE57B0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D10EB6-ADBC-477E-A209-A3A99533F017}" type="pres">
      <dgm:prSet presAssocID="{913A1BA0-D95C-469C-BB4B-D3D704A5F29B}" presName="spacer" presStyleCnt="0"/>
      <dgm:spPr/>
    </dgm:pt>
    <dgm:pt modelId="{C0F80A38-891C-41EA-90BA-DD4A23056D01}" type="pres">
      <dgm:prSet presAssocID="{206AB51D-90F0-4975-90D0-BF5489B5C04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527C3AF-1591-45C7-B044-731947BDF5BF}" srcId="{DB1D255F-5A2C-4DF2-AA18-962AA02B38B3}" destId="{AB5D88C8-0B2A-42C3-ADB6-B41D0BE5256B}" srcOrd="0" destOrd="0" parTransId="{161ED57C-2EC1-4C25-B624-EBBC6E956B75}" sibTransId="{E54BABC2-FC58-41DE-BE51-205D868CCAF3}"/>
    <dgm:cxn modelId="{51A83B8C-7667-47BC-87C2-3D7ECA4E1304}" type="presOf" srcId="{206AB51D-90F0-4975-90D0-BF5489B5C04B}" destId="{C0F80A38-891C-41EA-90BA-DD4A23056D01}" srcOrd="0" destOrd="0" presId="urn:microsoft.com/office/officeart/2005/8/layout/vList2"/>
    <dgm:cxn modelId="{28D22FB4-1F74-4D79-A46B-D3145B819482}" srcId="{DB1D255F-5A2C-4DF2-AA18-962AA02B38B3}" destId="{6ACAD22B-E436-4A55-8003-F4129EEFA54C}" srcOrd="1" destOrd="0" parTransId="{1343C100-F845-474C-9CBD-2BFEAB830793}" sibTransId="{FA66B321-0DEA-46E2-8C81-07C89507651A}"/>
    <dgm:cxn modelId="{7EDFC50E-1FF7-43E9-B0EA-A1F8BA4DF986}" type="presOf" srcId="{AB5D88C8-0B2A-42C3-ADB6-B41D0BE5256B}" destId="{E8EF2961-0D61-4996-A606-B4C8EC891752}" srcOrd="0" destOrd="0" presId="urn:microsoft.com/office/officeart/2005/8/layout/vList2"/>
    <dgm:cxn modelId="{EC00D9C2-A1B6-4056-B880-658C68A1004A}" srcId="{DB1D255F-5A2C-4DF2-AA18-962AA02B38B3}" destId="{6A512210-94F3-47CB-99D1-97A1FAE57B01}" srcOrd="2" destOrd="0" parTransId="{91A9DE3B-C987-43F2-83E2-A11ADE8E4BFB}" sibTransId="{913A1BA0-D95C-469C-BB4B-D3D704A5F29B}"/>
    <dgm:cxn modelId="{3AEA9540-D59E-422F-BFB5-129069EEE29E}" type="presOf" srcId="{6A512210-94F3-47CB-99D1-97A1FAE57B01}" destId="{DB6BE82E-F3D2-422E-90E0-6ED8BC3B03B6}" srcOrd="0" destOrd="0" presId="urn:microsoft.com/office/officeart/2005/8/layout/vList2"/>
    <dgm:cxn modelId="{8F9A4E43-50E0-41D6-B976-B813166CDADC}" srcId="{DB1D255F-5A2C-4DF2-AA18-962AA02B38B3}" destId="{206AB51D-90F0-4975-90D0-BF5489B5C04B}" srcOrd="3" destOrd="0" parTransId="{1D285C3C-7B86-4AB6-B037-510023296C70}" sibTransId="{53CE7D7A-C9B5-488B-8BAE-B2B1D059D06B}"/>
    <dgm:cxn modelId="{D0B9331E-E6D1-4365-BA52-F52E5024532E}" type="presOf" srcId="{DB1D255F-5A2C-4DF2-AA18-962AA02B38B3}" destId="{888A0D4F-03E7-4127-8545-689FA98742A6}" srcOrd="0" destOrd="0" presId="urn:microsoft.com/office/officeart/2005/8/layout/vList2"/>
    <dgm:cxn modelId="{7AF94CD4-DE78-43BB-A554-F0AC321A7B3E}" type="presOf" srcId="{6ACAD22B-E436-4A55-8003-F4129EEFA54C}" destId="{1BC116D6-C5AD-40F6-B9D4-511A291134B2}" srcOrd="0" destOrd="0" presId="urn:microsoft.com/office/officeart/2005/8/layout/vList2"/>
    <dgm:cxn modelId="{CB128DC7-CFC3-42A5-A8E8-8572CB98C23F}" type="presParOf" srcId="{888A0D4F-03E7-4127-8545-689FA98742A6}" destId="{E8EF2961-0D61-4996-A606-B4C8EC891752}" srcOrd="0" destOrd="0" presId="urn:microsoft.com/office/officeart/2005/8/layout/vList2"/>
    <dgm:cxn modelId="{E2E760B7-02DF-4F68-9CBD-38B89E16B850}" type="presParOf" srcId="{888A0D4F-03E7-4127-8545-689FA98742A6}" destId="{61A794B1-BDE7-46BB-B232-2933ADB648FD}" srcOrd="1" destOrd="0" presId="urn:microsoft.com/office/officeart/2005/8/layout/vList2"/>
    <dgm:cxn modelId="{2007851A-CC06-4F3A-B623-E3B0EE68A2E4}" type="presParOf" srcId="{888A0D4F-03E7-4127-8545-689FA98742A6}" destId="{1BC116D6-C5AD-40F6-B9D4-511A291134B2}" srcOrd="2" destOrd="0" presId="urn:microsoft.com/office/officeart/2005/8/layout/vList2"/>
    <dgm:cxn modelId="{B1DB243B-224B-4BA5-BC5C-81311C6C230B}" type="presParOf" srcId="{888A0D4F-03E7-4127-8545-689FA98742A6}" destId="{E243E738-760E-412C-9592-7E93B6A04795}" srcOrd="3" destOrd="0" presId="urn:microsoft.com/office/officeart/2005/8/layout/vList2"/>
    <dgm:cxn modelId="{8EC69EF8-D842-4D09-B8F9-CB741942F2D8}" type="presParOf" srcId="{888A0D4F-03E7-4127-8545-689FA98742A6}" destId="{DB6BE82E-F3D2-422E-90E0-6ED8BC3B03B6}" srcOrd="4" destOrd="0" presId="urn:microsoft.com/office/officeart/2005/8/layout/vList2"/>
    <dgm:cxn modelId="{9F9348FF-9D7C-4B21-9E0C-2D7C698ECE80}" type="presParOf" srcId="{888A0D4F-03E7-4127-8545-689FA98742A6}" destId="{F7D10EB6-ADBC-477E-A209-A3A99533F017}" srcOrd="5" destOrd="0" presId="urn:microsoft.com/office/officeart/2005/8/layout/vList2"/>
    <dgm:cxn modelId="{ED4597F3-5181-47B7-929A-D590638C7F31}" type="presParOf" srcId="{888A0D4F-03E7-4127-8545-689FA98742A6}" destId="{C0F80A38-891C-41EA-90BA-DD4A23056D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F2961-0D61-4996-A606-B4C8EC891752}">
      <dsp:nvSpPr>
        <dsp:cNvPr id="0" name=""/>
        <dsp:cNvSpPr/>
      </dsp:nvSpPr>
      <dsp:spPr>
        <a:xfrm>
          <a:off x="0" y="399836"/>
          <a:ext cx="9184342" cy="8187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800" kern="1200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1. float </a:t>
          </a:r>
          <a:r>
            <a:rPr lang="ko-KR" sz="2800" kern="1200" baseline="0" dirty="0" err="1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플로트</a:t>
          </a:r>
          <a:r>
            <a:rPr lang="ko-KR" sz="2800" kern="1200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left, right </a:t>
          </a:r>
          <a:r>
            <a:rPr lang="en-US" altLang="ko-KR" sz="2800" kern="1200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//</a:t>
          </a:r>
          <a:r>
            <a:rPr lang="ko-KR" sz="2800" kern="1200" baseline="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배치가 어렵다(계산)</a:t>
          </a:r>
          <a:endParaRPr lang="ko-KR" sz="2800" kern="1200" baseline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39967" y="439803"/>
        <a:ext cx="9104408" cy="738794"/>
      </dsp:txXfrm>
    </dsp:sp>
    <dsp:sp modelId="{1BC116D6-C5AD-40F6-B9D4-511A291134B2}">
      <dsp:nvSpPr>
        <dsp:cNvPr id="0" name=""/>
        <dsp:cNvSpPr/>
      </dsp:nvSpPr>
      <dsp:spPr>
        <a:xfrm>
          <a:off x="0" y="1299204"/>
          <a:ext cx="9184342" cy="818728"/>
        </a:xfrm>
        <a:prstGeom prst="roundRect">
          <a:avLst/>
        </a:prstGeom>
        <a:solidFill>
          <a:schemeClr val="accent2">
            <a:hueOff val="1121052"/>
            <a:satOff val="-1191"/>
            <a:lumOff val="91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2. position</a:t>
          </a:r>
          <a:r>
            <a:rPr lang="en-US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포지션:absolute/relative 필요</a:t>
          </a:r>
          <a:r>
            <a:rPr lang="en-US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 사용</a:t>
          </a:r>
          <a:endParaRPr lang="ko-KR" sz="28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39967" y="1339171"/>
        <a:ext cx="9104408" cy="738794"/>
      </dsp:txXfrm>
    </dsp:sp>
    <dsp:sp modelId="{DB6BE82E-F3D2-422E-90E0-6ED8BC3B03B6}">
      <dsp:nvSpPr>
        <dsp:cNvPr id="0" name=""/>
        <dsp:cNvSpPr/>
      </dsp:nvSpPr>
      <dsp:spPr>
        <a:xfrm>
          <a:off x="0" y="2198573"/>
          <a:ext cx="9184342" cy="818728"/>
        </a:xfrm>
        <a:prstGeom prst="roundRect">
          <a:avLst/>
        </a:prstGeom>
        <a:solidFill>
          <a:schemeClr val="accent2">
            <a:hueOff val="2242103"/>
            <a:satOff val="-2381"/>
            <a:lumOff val="18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3. flex </a:t>
          </a:r>
          <a:r>
            <a:rPr lang="ko-KR" sz="2800" kern="1200" dirty="0" err="1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플렉스</a:t>
          </a:r>
          <a:r>
            <a:rPr lang="ko-KR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// 최근 기술</a:t>
          </a:r>
          <a:endParaRPr lang="ko-KR" sz="28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39967" y="2238540"/>
        <a:ext cx="9104408" cy="738794"/>
      </dsp:txXfrm>
    </dsp:sp>
    <dsp:sp modelId="{C0F80A38-891C-41EA-90BA-DD4A23056D01}">
      <dsp:nvSpPr>
        <dsp:cNvPr id="0" name=""/>
        <dsp:cNvSpPr/>
      </dsp:nvSpPr>
      <dsp:spPr>
        <a:xfrm>
          <a:off x="0" y="3097941"/>
          <a:ext cx="9184342" cy="818728"/>
        </a:xfrm>
        <a:prstGeom prst="round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4. grid </a:t>
          </a:r>
          <a:r>
            <a:rPr lang="ko-KR" sz="2800" kern="1200" dirty="0" err="1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그리드</a:t>
          </a:r>
          <a:r>
            <a:rPr lang="ko-KR" sz="2800" kern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en-US" sz="2800" kern="1200" dirty="0" smtClean="0"/>
            <a:t>// </a:t>
          </a:r>
          <a:r>
            <a:rPr lang="ko-KR" sz="2800" kern="1200" dirty="0" smtClean="0"/>
            <a:t>이미지 등 많을 때</a:t>
          </a:r>
          <a:endParaRPr lang="ko-KR" sz="2800" kern="1200" dirty="0"/>
        </a:p>
      </dsp:txBody>
      <dsp:txXfrm>
        <a:off x="39967" y="3137908"/>
        <a:ext cx="9104408" cy="738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54CAA-4ACE-4FDA-AE92-FDDA4FE7EC56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3B3A8-3177-4C18-A1E9-1CE5817B77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89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(CSS</a:t>
            </a:r>
            <a:r>
              <a:rPr lang="ko-KR" altLang="en-US" dirty="0" smtClean="0"/>
              <a:t>개편</a:t>
            </a:r>
            <a:r>
              <a:rPr lang="en-US" altLang="ko-KR" dirty="0" smtClean="0"/>
              <a:t>333page)</a:t>
            </a:r>
          </a:p>
          <a:p>
            <a:r>
              <a:rPr lang="ko-KR" altLang="en-US" dirty="0" smtClean="0"/>
              <a:t>교재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49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그래픽 효과 인</a:t>
            </a:r>
            <a:r>
              <a:rPr lang="en-US" altLang="ko-KR" dirty="0" smtClean="0"/>
              <a:t>159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셰도우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그라데이션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62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이용해서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폰드</a:t>
            </a:r>
            <a:r>
              <a:rPr lang="ko-KR" altLang="en-US" dirty="0" smtClean="0"/>
              <a:t> 적용하기</a:t>
            </a:r>
            <a:r>
              <a:rPr lang="en-US" altLang="ko-KR" dirty="0" smtClean="0"/>
              <a:t>”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파일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스크롤</a:t>
            </a:r>
            <a:r>
              <a:rPr lang="en-US" altLang="ko-KR" dirty="0" err="1" smtClean="0"/>
              <a:t>css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부드럽게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2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교재 </a:t>
            </a:r>
            <a:r>
              <a:rPr lang="en-US" altLang="ko-KR" dirty="0" smtClean="0"/>
              <a:t>39</a:t>
            </a:r>
            <a:r>
              <a:rPr lang="ko-KR" altLang="en-US" dirty="0" smtClean="0"/>
              <a:t>쪽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단순비교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91</a:t>
            </a:r>
            <a:r>
              <a:rPr lang="ko-KR" altLang="en-US" dirty="0" smtClean="0"/>
              <a:t>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58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http://www.tcpschool.com/css/css_selector_sibling</a:t>
            </a:r>
          </a:p>
          <a:p>
            <a:endParaRPr lang="en-US" altLang="ko-KR" smtClean="0"/>
          </a:p>
          <a:p>
            <a:r>
              <a:rPr lang="ko-KR" altLang="en-US" smtClean="0"/>
              <a:t>외에도 결합선택자</a:t>
            </a:r>
            <a:r>
              <a:rPr lang="en-US" altLang="ko-KR" smtClean="0"/>
              <a:t>, </a:t>
            </a:r>
            <a:r>
              <a:rPr lang="ko-KR" altLang="en-US" smtClean="0"/>
              <a:t>동위선택자 등 사이트에서 확인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4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470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폴더명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li_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6</a:t>
            </a:r>
          </a:p>
          <a:p>
            <a:r>
              <a:rPr lang="ko-KR" altLang="en-US" dirty="0" err="1" smtClean="0"/>
              <a:t>호버</a:t>
            </a:r>
            <a:r>
              <a:rPr lang="ko-KR" altLang="en-US" dirty="0" smtClean="0"/>
              <a:t> 시 백그라운드 블랙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마지막 버튼만 다른 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빨강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적용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ul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li{ display: inline; }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page 222 CSS</a:t>
            </a:r>
            <a:r>
              <a:rPr lang="ko-KR" altLang="en-US" baseline="0" dirty="0" smtClean="0"/>
              <a:t>정석 </a:t>
            </a:r>
            <a:r>
              <a:rPr lang="en-US" altLang="ko-KR" baseline="0" dirty="0" smtClean="0"/>
              <a:t>//</a:t>
            </a:r>
            <a:r>
              <a:rPr lang="ko-KR" altLang="en-US" baseline="0" dirty="0" err="1" smtClean="0"/>
              <a:t>불릿모양과</a:t>
            </a:r>
            <a:r>
              <a:rPr lang="ko-KR" altLang="en-US" baseline="0" dirty="0" smtClean="0"/>
              <a:t> 번호스타일 지정 </a:t>
            </a:r>
            <a:r>
              <a:rPr lang="en-US" altLang="ko-KR" baseline="0" dirty="0" smtClean="0"/>
              <a:t>list-style-type</a:t>
            </a:r>
            <a:r>
              <a:rPr lang="ko-KR" altLang="en-US" baseline="0" dirty="0" smtClean="0"/>
              <a:t>속성 </a:t>
            </a:r>
            <a:r>
              <a:rPr lang="en-US" altLang="ko-KR" baseline="0" dirty="0" smtClean="0"/>
              <a:t>/</a:t>
            </a:r>
          </a:p>
          <a:p>
            <a:r>
              <a:rPr lang="en-US" altLang="ko-KR" baseline="0" dirty="0" smtClean="0"/>
              <a:t>display-inline CSS</a:t>
            </a:r>
            <a:r>
              <a:rPr lang="ko-KR" altLang="en-US" baseline="0" dirty="0" smtClean="0"/>
              <a:t>정석개정</a:t>
            </a:r>
            <a:r>
              <a:rPr lang="en-US" altLang="ko-KR" baseline="0" dirty="0" smtClean="0"/>
              <a:t> 302page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03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 246 </a:t>
            </a:r>
          </a:p>
          <a:p>
            <a:r>
              <a:rPr lang="en-US" altLang="ko-KR" dirty="0" smtClean="0"/>
              <a:t>border-style</a:t>
            </a:r>
            <a:r>
              <a:rPr lang="en-US" altLang="ko-KR" baseline="0" dirty="0" smtClean="0"/>
              <a:t> 249</a:t>
            </a:r>
            <a:r>
              <a:rPr lang="ko-KR" altLang="en-US" baseline="0" dirty="0" smtClean="0"/>
              <a:t>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032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</a:t>
            </a:r>
            <a:r>
              <a:rPr lang="en-US" altLang="ko-KR" baseline="0" dirty="0" smtClean="0"/>
              <a:t> 266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3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:hover</a:t>
            </a:r>
            <a:r>
              <a:rPr lang="ko-KR" altLang="en-US" dirty="0" smtClean="0"/>
              <a:t> 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사이즈 줄였을 때 모습 확인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로고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배경 파일은 파일로 주기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배경이미지 </a:t>
            </a:r>
            <a:r>
              <a:rPr lang="en-US" altLang="ko-KR" dirty="0" smtClean="0"/>
              <a:t>no-repeat;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35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블루보틀 만들고 확인해보기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웹표준에</a:t>
            </a:r>
            <a:r>
              <a:rPr lang="ko-KR" altLang="en-US" dirty="0" smtClean="0"/>
              <a:t> 어긋나는 것이 있는지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84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271page~279page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82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title</a:t>
            </a:r>
            <a:r>
              <a:rPr lang="ko-KR" altLang="en-US" dirty="0" smtClean="0"/>
              <a:t>아래에 </a:t>
            </a:r>
            <a:r>
              <a:rPr lang="en-US" altLang="ko-KR" smtClean="0"/>
              <a:t>style</a:t>
            </a:r>
            <a:endParaRPr lang="en-US" altLang="ko-KR" dirty="0" smtClean="0"/>
          </a:p>
          <a:p>
            <a:r>
              <a:rPr lang="ko-KR" altLang="en-US" dirty="0" smtClean="0"/>
              <a:t>미디어쿼리 실습</a:t>
            </a:r>
            <a:r>
              <a:rPr lang="en-US" altLang="ko-KR" dirty="0" smtClean="0"/>
              <a:t>. (</a:t>
            </a:r>
            <a:r>
              <a:rPr lang="ko-KR" altLang="en-US" dirty="0" err="1" smtClean="0"/>
              <a:t>메인과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네브바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작아질수록 배경색 변하도록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반응형책</a:t>
            </a:r>
            <a:r>
              <a:rPr lang="en-US" altLang="ko-KR" dirty="0" smtClean="0"/>
              <a:t>?)</a:t>
            </a:r>
          </a:p>
          <a:p>
            <a:r>
              <a:rPr lang="en-US" altLang="ko-KR" dirty="0" smtClean="0"/>
              <a:t>page396 CSS</a:t>
            </a:r>
            <a:r>
              <a:rPr lang="ko-KR" altLang="en-US" dirty="0" smtClean="0"/>
              <a:t>정석 화면 크기에 따라 색상 바꾸기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교재 실습 </a:t>
            </a:r>
            <a:r>
              <a:rPr lang="en-US" altLang="ko-KR" dirty="0" smtClean="0"/>
              <a:t>42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(326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/ 80</a:t>
            </a:r>
            <a:r>
              <a:rPr lang="ko-KR" altLang="en-US" dirty="0" smtClean="0"/>
              <a:t>쪽은 </a:t>
            </a:r>
            <a:r>
              <a:rPr lang="ko-KR" altLang="en-US" dirty="0" err="1" smtClean="0"/>
              <a:t>이론많은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//87</a:t>
            </a:r>
            <a:r>
              <a:rPr lang="ko-KR" altLang="en-US" dirty="0" err="1" smtClean="0"/>
              <a:t>쪽실습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88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http://mediaqueri.es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반응형웹으로</a:t>
            </a:r>
            <a:r>
              <a:rPr lang="ko-KR" altLang="en-US" baseline="0" dirty="0" smtClean="0"/>
              <a:t> 만들어진 사이트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1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411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폴더 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endParaRPr lang="en-US" altLang="ko-KR" dirty="0" smtClean="0"/>
          </a:p>
          <a:p>
            <a:r>
              <a:rPr lang="en-US" altLang="ko-KR" dirty="0" smtClean="0"/>
              <a:t>	1. 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1_</a:t>
            </a:r>
            <a:r>
              <a:rPr lang="ko-KR" altLang="en-US" dirty="0" err="1" smtClean="0"/>
              <a:t>칼럼과로우</a:t>
            </a:r>
            <a:endParaRPr lang="en-US" altLang="ko-KR" dirty="0" smtClean="0"/>
          </a:p>
          <a:p>
            <a:r>
              <a:rPr lang="en-US" altLang="ko-KR" dirty="0" smtClean="0"/>
              <a:t>	2. </a:t>
            </a:r>
            <a:r>
              <a:rPr lang="ko-KR" altLang="en-US" dirty="0" smtClean="0"/>
              <a:t>사진과 제목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12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그리드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411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정석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그리드</a:t>
            </a:r>
            <a:r>
              <a:rPr lang="ko-KR" altLang="en-US" dirty="0" smtClean="0"/>
              <a:t> 폴더 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</a:t>
            </a:r>
            <a:endParaRPr lang="en-US" altLang="ko-KR" dirty="0" smtClean="0"/>
          </a:p>
          <a:p>
            <a:r>
              <a:rPr lang="en-US" altLang="ko-KR" dirty="0" smtClean="0"/>
              <a:t>	1. 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1_</a:t>
            </a:r>
            <a:r>
              <a:rPr lang="ko-KR" altLang="en-US" dirty="0" err="1" smtClean="0"/>
              <a:t>칼럼과로우</a:t>
            </a:r>
            <a:endParaRPr lang="en-US" altLang="ko-KR" dirty="0" smtClean="0"/>
          </a:p>
          <a:p>
            <a:r>
              <a:rPr lang="en-US" altLang="ko-KR" dirty="0" smtClean="0"/>
              <a:t>	2. </a:t>
            </a:r>
            <a:r>
              <a:rPr lang="ko-KR" altLang="en-US" dirty="0" smtClean="0"/>
              <a:t>사진과 제목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2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54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01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page416</a:t>
            </a:r>
          </a:p>
          <a:p>
            <a:r>
              <a:rPr lang="ko-KR" altLang="en-US" dirty="0" err="1" smtClean="0"/>
              <a:t>주교재</a:t>
            </a:r>
            <a:r>
              <a:rPr lang="ko-KR" altLang="en-US" dirty="0" smtClean="0"/>
              <a:t> </a:t>
            </a:r>
            <a:r>
              <a:rPr lang="en-US" altLang="ko-KR" dirty="0" smtClean="0"/>
              <a:t>97</a:t>
            </a:r>
            <a:r>
              <a:rPr lang="ko-KR" altLang="en-US" dirty="0" smtClean="0"/>
              <a:t>쪽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플렉서블</a:t>
            </a:r>
            <a:r>
              <a:rPr lang="ko-KR" altLang="en-US" dirty="0" smtClean="0"/>
              <a:t> 박스라고도 한다</a:t>
            </a:r>
            <a:r>
              <a:rPr lang="en-US" altLang="ko-KR" dirty="0" smtClean="0"/>
              <a:t>.’ ~~110 ~~122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실습 </a:t>
            </a:r>
            <a:r>
              <a:rPr lang="en-US" altLang="ko-KR" baseline="0" dirty="0" smtClean="0"/>
              <a:t>123</a:t>
            </a:r>
            <a:endParaRPr lang="en-US" altLang="ko-KR" dirty="0" smtClean="0"/>
          </a:p>
          <a:p>
            <a:r>
              <a:rPr lang="en-US" altLang="ko-KR" dirty="0" err="1" smtClean="0"/>
              <a:t>flexboxfloggy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게임연습</a:t>
            </a:r>
            <a:r>
              <a:rPr lang="en-US" altLang="ko-KR" baseline="0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160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정답은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positioning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flex-box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r>
              <a:rPr lang="ko-KR" altLang="en-US" dirty="0" smtClean="0"/>
              <a:t>이거 다음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간단 웹사이트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47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설명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책 참고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돌아다니삼</a:t>
            </a:r>
            <a:r>
              <a:rPr lang="ko-KR" altLang="en-US" dirty="0" smtClean="0"/>
              <a:t> 천천히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학생</a:t>
            </a:r>
            <a:r>
              <a:rPr lang="en-US" altLang="ko-KR" dirty="0" smtClean="0"/>
              <a:t>+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082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트랜지션</a:t>
            </a:r>
            <a:r>
              <a:rPr lang="ko-KR" altLang="en-US" dirty="0" smtClean="0"/>
              <a:t> 연습 폴더에 </a:t>
            </a:r>
            <a:endParaRPr lang="en-US" altLang="ko-KR" dirty="0" smtClean="0"/>
          </a:p>
          <a:p>
            <a:r>
              <a:rPr lang="en-US" altLang="ko-KR" dirty="0" smtClean="0"/>
              <a:t>1. index</a:t>
            </a:r>
            <a:r>
              <a:rPr lang="en-US" altLang="ko-KR" baseline="0" dirty="0" smtClean="0"/>
              <a:t> :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기본연습</a:t>
            </a:r>
            <a:endParaRPr lang="en-US" altLang="ko-KR" dirty="0" smtClean="0"/>
          </a:p>
          <a:p>
            <a:r>
              <a:rPr lang="en-US" altLang="ko-KR" dirty="0" smtClean="0"/>
              <a:t>2. 3</a:t>
            </a:r>
            <a:r>
              <a:rPr lang="ko-KR" altLang="en-US" dirty="0" smtClean="0"/>
              <a:t>차원회전예제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기본트랜지션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메뉴주황색택</a:t>
            </a:r>
            <a:r>
              <a:rPr lang="en-US" altLang="ko-KR" dirty="0" smtClean="0"/>
              <a:t>_</a:t>
            </a:r>
            <a:r>
              <a:rPr lang="ko-KR" altLang="en-US" dirty="0" smtClean="0"/>
              <a:t>움직임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4.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test7 </a:t>
            </a:r>
            <a:r>
              <a:rPr lang="ko-KR" altLang="en-US" dirty="0" smtClean="0"/>
              <a:t>연습</a:t>
            </a:r>
            <a:r>
              <a:rPr lang="en-US" altLang="ko-KR" dirty="0" err="1" smtClean="0"/>
              <a:t>hf</a:t>
            </a:r>
            <a:r>
              <a:rPr lang="ko-KR" altLang="en-US" dirty="0" smtClean="0"/>
              <a:t>한국주택금융공사</a:t>
            </a:r>
            <a:r>
              <a:rPr lang="en-US" altLang="ko-KR" dirty="0" smtClean="0"/>
              <a:t>		CSS</a:t>
            </a:r>
            <a:r>
              <a:rPr lang="ko-KR" altLang="en-US" dirty="0" smtClean="0"/>
              <a:t>개편 </a:t>
            </a:r>
            <a:r>
              <a:rPr lang="en-US" altLang="ko-KR" dirty="0" smtClean="0"/>
              <a:t>452page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3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교재 </a:t>
            </a:r>
            <a:r>
              <a:rPr lang="en-US" altLang="ko-KR" dirty="0" smtClean="0"/>
              <a:t>65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쉐도우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49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30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애니메이션 실습 여러 개</a:t>
            </a:r>
            <a:endParaRPr lang="en-US" altLang="ko-KR" dirty="0" smtClean="0"/>
          </a:p>
          <a:p>
            <a:r>
              <a:rPr lang="ko-KR" altLang="en-US" dirty="0" smtClean="0"/>
              <a:t>신상품목록애니메이션 </a:t>
            </a:r>
            <a:r>
              <a:rPr lang="en-US" altLang="ko-KR" dirty="0" smtClean="0"/>
              <a:t>/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바움직임</a:t>
            </a:r>
            <a:endParaRPr lang="en-US" altLang="ko-KR" dirty="0" smtClean="0"/>
          </a:p>
          <a:p>
            <a:r>
              <a:rPr lang="ko-KR" altLang="en-US" dirty="0" err="1" smtClean="0"/>
              <a:t>그라데이션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</a:t>
            </a:r>
            <a:r>
              <a:rPr lang="en-US" altLang="ko-KR" dirty="0" smtClean="0"/>
              <a:t>(313page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test</a:t>
            </a:r>
            <a:r>
              <a:rPr lang="ko-KR" altLang="en-US" dirty="0" smtClean="0"/>
              <a:t>폴더에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바움직임애니메이션</a:t>
            </a:r>
            <a:endParaRPr lang="en-US" altLang="ko-KR" dirty="0" smtClean="0"/>
          </a:p>
          <a:p>
            <a:r>
              <a:rPr lang="ko-KR" altLang="en-US" dirty="0" smtClean="0"/>
              <a:t>신상품목록애니메이션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9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대관람차</a:t>
            </a:r>
            <a:r>
              <a:rPr lang="ko-KR" altLang="en-US" dirty="0" smtClean="0"/>
              <a:t>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31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트랜스폼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33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transparent </a:t>
            </a:r>
            <a:r>
              <a:rPr lang="ko-KR" altLang="en-US" dirty="0" smtClean="0"/>
              <a:t>투명한</a:t>
            </a:r>
            <a:endParaRPr lang="en-US" altLang="ko-KR" dirty="0" smtClean="0"/>
          </a:p>
          <a:p>
            <a:r>
              <a:rPr lang="en-US" altLang="ko-KR" dirty="0" smtClean="0"/>
              <a:t>opacity </a:t>
            </a:r>
            <a:r>
              <a:rPr lang="ko-KR" altLang="en-US" smtClean="0"/>
              <a:t>불투명한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660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4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19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만든 내용에 웹 폰트 적용</a:t>
            </a:r>
            <a:endParaRPr lang="en-US" altLang="ko-KR" dirty="0" smtClean="0"/>
          </a:p>
          <a:p>
            <a:r>
              <a:rPr lang="en-US" altLang="ko-KR" dirty="0" smtClean="0"/>
              <a:t>page 202 CSS</a:t>
            </a:r>
            <a:r>
              <a:rPr lang="ko-KR" altLang="en-US" dirty="0" smtClean="0"/>
              <a:t>정석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48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page 236 CSS</a:t>
            </a:r>
            <a:r>
              <a:rPr lang="ko-KR" altLang="en-US" dirty="0" smtClean="0"/>
              <a:t>정석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58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http://projects.verou.me/css3patterns/# </a:t>
            </a:r>
            <a:r>
              <a:rPr lang="ko-KR" altLang="en-US" dirty="0" smtClean="0"/>
              <a:t>패턴갤러리</a:t>
            </a:r>
            <a:endParaRPr lang="en-US" altLang="ko-KR" dirty="0" smtClean="0"/>
          </a:p>
          <a:p>
            <a:r>
              <a:rPr lang="en-US" altLang="ko-KR" dirty="0" smtClean="0"/>
              <a:t>http://icon.hompys.com/ </a:t>
            </a:r>
            <a:r>
              <a:rPr lang="ko-KR" altLang="en-US" dirty="0" smtClean="0"/>
              <a:t>아이콘천국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53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파일</a:t>
            </a:r>
            <a:r>
              <a:rPr lang="en-US" altLang="ko-KR" dirty="0" smtClean="0"/>
              <a:t> : 286page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백그라운드글자 실습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쉐도우</a:t>
            </a:r>
            <a:r>
              <a:rPr lang="en-US" altLang="ko-KR" dirty="0" smtClean="0"/>
              <a:t>) text-shadow: 2px 3px 0 #000; </a:t>
            </a:r>
            <a:r>
              <a:rPr lang="ko-KR" altLang="en-US" dirty="0" smtClean="0"/>
              <a:t>해보기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281page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예제</a:t>
            </a:r>
            <a:endParaRPr lang="en-US" altLang="ko-KR" baseline="0" dirty="0" smtClean="0"/>
          </a:p>
          <a:p>
            <a:r>
              <a:rPr lang="en-US" altLang="ko-KR" dirty="0" smtClean="0"/>
              <a:t>sticky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top</a:t>
            </a:r>
            <a:r>
              <a:rPr lang="ko-KR" altLang="en-US" dirty="0" smtClean="0"/>
              <a:t>사이즈 줘야 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수치가 되면 움직임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스크롤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6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개편</a:t>
            </a:r>
            <a:r>
              <a:rPr lang="en-US" altLang="ko-KR" dirty="0" smtClean="0"/>
              <a:t>328page </a:t>
            </a:r>
          </a:p>
          <a:p>
            <a:r>
              <a:rPr lang="en-US" altLang="ko-KR" dirty="0" smtClean="0"/>
              <a:t>content-box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영역 </a:t>
            </a:r>
            <a:r>
              <a:rPr lang="ko-KR" altLang="en-US" dirty="0" err="1" smtClean="0"/>
              <a:t>너비값으로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border-box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콘텐트 영역 테두리까지 포함한 박스 모델 전체 너비 값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3B3A8-3177-4C18-A1E9-1CE5817B77F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7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8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5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1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380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29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2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9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28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7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8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8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8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14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2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22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6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cssscan.com/css-box-shadow-exampl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onganggroup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hanhotels.com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#ko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4FE15C-DAA7-85AC-194A-C56A5E511E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99F05B-5936-AF3F-B471-A3EFD5643DA9}"/>
              </a:ext>
            </a:extLst>
          </p:cNvPr>
          <p:cNvSpPr txBox="1"/>
          <p:nvPr/>
        </p:nvSpPr>
        <p:spPr>
          <a:xfrm>
            <a:off x="4541729" y="2150941"/>
            <a:ext cx="310854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 smtClean="0">
                <a:solidFill>
                  <a:schemeClr val="bg1"/>
                </a:solidFill>
              </a:rPr>
              <a:t>CSS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76E669-880F-D202-71EF-C27F944E4F2F}"/>
              </a:ext>
            </a:extLst>
          </p:cNvPr>
          <p:cNvSpPr txBox="1"/>
          <p:nvPr/>
        </p:nvSpPr>
        <p:spPr>
          <a:xfrm>
            <a:off x="3166356" y="4012989"/>
            <a:ext cx="5859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잠시 후 수업시작 합니다</a:t>
            </a:r>
            <a:r>
              <a:rPr lang="en-US" altLang="ko-KR" sz="4000" b="1" dirty="0" smtClean="0">
                <a:solidFill>
                  <a:schemeClr val="bg1"/>
                </a:solidFill>
                <a:latin typeface="HY나무M" panose="02030600000101010101" pitchFamily="18" charset="-127"/>
                <a:ea typeface="HY나무M" panose="02030600000101010101" pitchFamily="18" charset="-127"/>
              </a:rPr>
              <a:t>.</a:t>
            </a:r>
            <a:endParaRPr lang="ko-KR" altLang="en-US" sz="4000" b="1" dirty="0">
              <a:solidFill>
                <a:schemeClr val="bg1"/>
              </a:solidFill>
              <a:latin typeface="HY나무M" panose="02030600000101010101" pitchFamily="18" charset="-127"/>
              <a:ea typeface="HY나무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8525" y="2008682"/>
            <a:ext cx="7612982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가변 글꼴</a:t>
            </a:r>
            <a:endParaRPr lang="en-US" altLang="ko-KR" b="1" dirty="0" smtClean="0"/>
          </a:p>
          <a:p>
            <a:r>
              <a:rPr lang="en-US" altLang="ko-KR" dirty="0" err="1" smtClean="0"/>
              <a:t>em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단위는 부모 요소에서 지정한 폰트의 대문자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너비를 </a:t>
            </a:r>
            <a:r>
              <a:rPr lang="en-US" altLang="ko-KR" dirty="0" smtClean="0"/>
              <a:t>1em</a:t>
            </a:r>
            <a:r>
              <a:rPr lang="ko-KR" altLang="en-US" dirty="0" smtClean="0"/>
              <a:t>으로 지정</a:t>
            </a:r>
            <a:endParaRPr lang="en-US" altLang="ko-KR" dirty="0" smtClean="0"/>
          </a:p>
          <a:p>
            <a:r>
              <a:rPr lang="en-US" altLang="ko-KR" dirty="0" smtClean="0"/>
              <a:t>1em = 16px</a:t>
            </a:r>
          </a:p>
          <a:p>
            <a:r>
              <a:rPr lang="ko-KR" altLang="en-US" dirty="0" smtClean="0"/>
              <a:t>이미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로 표시한 글자의 크기를 </a:t>
            </a:r>
            <a:r>
              <a:rPr lang="en-US" altLang="ko-KR" dirty="0" smtClean="0"/>
              <a:t>16px</a:t>
            </a:r>
            <a:r>
              <a:rPr lang="ko-KR" altLang="en-US" dirty="0" smtClean="0"/>
              <a:t>로 나누면 </a:t>
            </a:r>
            <a:r>
              <a:rPr lang="en-US" altLang="ko-KR" dirty="0" err="1" smtClean="0"/>
              <a:t>em</a:t>
            </a:r>
            <a:r>
              <a:rPr lang="ko-KR" altLang="en-US" dirty="0" smtClean="0"/>
              <a:t>값으로 계산할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2800" dirty="0" smtClean="0">
                <a:latin typeface="+mj-ea"/>
                <a:ea typeface="+mj-ea"/>
              </a:rPr>
              <a:t>글자 크기</a:t>
            </a:r>
            <a:r>
              <a:rPr lang="en-US" altLang="ko-KR" sz="2800" dirty="0" smtClean="0">
                <a:latin typeface="+mj-ea"/>
                <a:ea typeface="+mj-ea"/>
              </a:rPr>
              <a:t>(</a:t>
            </a:r>
            <a:r>
              <a:rPr lang="en-US" altLang="ko-KR" sz="2800" dirty="0" err="1" smtClean="0">
                <a:latin typeface="+mj-ea"/>
                <a:ea typeface="+mj-ea"/>
              </a:rPr>
              <a:t>em</a:t>
            </a:r>
            <a:r>
              <a:rPr lang="en-US" altLang="ko-KR" sz="2800" dirty="0" smtClean="0">
                <a:latin typeface="+mj-ea"/>
                <a:ea typeface="+mj-ea"/>
              </a:rPr>
              <a:t>) = </a:t>
            </a:r>
            <a:r>
              <a:rPr lang="ko-KR" altLang="en-US" sz="2800" dirty="0" smtClean="0">
                <a:latin typeface="+mj-ea"/>
                <a:ea typeface="+mj-ea"/>
              </a:rPr>
              <a:t>글자 크기</a:t>
            </a:r>
            <a:r>
              <a:rPr lang="en-US" altLang="ko-KR" sz="2800" dirty="0" smtClean="0">
                <a:latin typeface="+mj-ea"/>
                <a:ea typeface="+mj-ea"/>
              </a:rPr>
              <a:t>(</a:t>
            </a:r>
            <a:r>
              <a:rPr lang="en-US" altLang="ko-KR" sz="2800" dirty="0" err="1" smtClean="0">
                <a:latin typeface="+mj-ea"/>
                <a:ea typeface="+mj-ea"/>
              </a:rPr>
              <a:t>px</a:t>
            </a:r>
            <a:r>
              <a:rPr lang="en-US" altLang="ko-KR" sz="2800" dirty="0" smtClean="0">
                <a:latin typeface="+mj-ea"/>
                <a:ea typeface="+mj-ea"/>
              </a:rPr>
              <a:t>) / 16px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504</a:t>
            </a:r>
            <a:r>
              <a:rPr lang="ko-KR" altLang="en-US" dirty="0"/>
              <a:t>쪽</a:t>
            </a:r>
            <a:r>
              <a:rPr lang="en-US" altLang="ko-KR" dirty="0"/>
              <a:t> </a:t>
            </a:r>
            <a:r>
              <a:rPr lang="ko-KR" altLang="en-US" dirty="0"/>
              <a:t>전면개정판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6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 폰트 사용하기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폰트 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https://fonts.google.com/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스크롤 중하단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endParaRPr lang="en-US" altLang="ko-KR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오른쪽 위 아이콘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view selected families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네모박스</a:t>
            </a:r>
            <a:endParaRPr lang="en-US" altLang="ko-KR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태그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또는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@import 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링크 가져오기</a:t>
            </a:r>
            <a:endParaRPr lang="en-US" altLang="ko-KR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2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,162,281 과일 이미지, 스톡 사진 및 벡터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1262481" y="874128"/>
            <a:ext cx="3590925" cy="24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7574" y="3368842"/>
            <a:ext cx="32458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b="1" dirty="0" smtClean="0"/>
              <a:t>주문 및 배송</a:t>
            </a:r>
            <a:endParaRPr lang="en-US" altLang="ko-KR" b="1" dirty="0" smtClean="0"/>
          </a:p>
          <a:p>
            <a:r>
              <a:rPr lang="ko-KR" altLang="en-US" sz="1600" dirty="0" smtClean="0"/>
              <a:t>오전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시 이전 주문은 당일 발송</a:t>
            </a:r>
            <a:endParaRPr lang="en-US" altLang="ko-KR" sz="1600" dirty="0" smtClean="0"/>
          </a:p>
          <a:p>
            <a:r>
              <a:rPr lang="en-US" altLang="ko-KR" sz="1600" dirty="0" smtClean="0"/>
              <a:t>2</a:t>
            </a:r>
            <a:r>
              <a:rPr lang="ko-KR" altLang="en-US" sz="1600" dirty="0" smtClean="0"/>
              <a:t>시 이후 </a:t>
            </a:r>
            <a:r>
              <a:rPr lang="ko-KR" altLang="en-US" sz="1600" dirty="0" err="1" smtClean="0"/>
              <a:t>주문건은</a:t>
            </a:r>
            <a:r>
              <a:rPr lang="ko-KR" altLang="en-US" sz="1600" dirty="0" smtClean="0"/>
              <a:t> 다음날 발송</a:t>
            </a:r>
            <a:endParaRPr lang="en-US" altLang="ko-KR" sz="1600" dirty="0" smtClean="0"/>
          </a:p>
          <a:p>
            <a:endParaRPr lang="en-US" altLang="ko-KR" dirty="0"/>
          </a:p>
          <a:p>
            <a:r>
              <a:rPr lang="ko-KR" altLang="en-US" b="1" dirty="0" smtClean="0"/>
              <a:t>고객센터</a:t>
            </a:r>
            <a:endParaRPr lang="en-US" altLang="ko-KR" b="1" dirty="0" smtClean="0"/>
          </a:p>
          <a:p>
            <a:r>
              <a:rPr lang="en-US" altLang="ko-KR" dirty="0" smtClean="0"/>
              <a:t>0000-0000</a:t>
            </a:r>
          </a:p>
          <a:p>
            <a:r>
              <a:rPr lang="ko-KR" altLang="en-US" sz="1600" dirty="0" smtClean="0"/>
              <a:t>상담시간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오전</a:t>
            </a:r>
            <a:r>
              <a:rPr lang="en-US" altLang="ko-KR" sz="1600" dirty="0" smtClean="0"/>
              <a:t>9</a:t>
            </a:r>
            <a:r>
              <a:rPr lang="ko-KR" altLang="en-US" sz="1600" dirty="0" smtClean="0"/>
              <a:t>시 </a:t>
            </a:r>
            <a:r>
              <a:rPr lang="en-US" altLang="ko-KR" sz="1600" dirty="0" smtClean="0"/>
              <a:t>~ </a:t>
            </a:r>
            <a:r>
              <a:rPr lang="ko-KR" altLang="en-US" sz="1600" dirty="0" smtClean="0"/>
              <a:t>오후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시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토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공휴일 휴무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120581" y="1519084"/>
            <a:ext cx="56525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&lt;h2&gt; </a:t>
            </a:r>
            <a:r>
              <a:rPr lang="ko-KR" altLang="en-US" dirty="0" smtClean="0"/>
              <a:t>제목 스타일은 </a:t>
            </a:r>
            <a:r>
              <a:rPr lang="ko-KR" altLang="en-US" dirty="0" err="1" smtClean="0"/>
              <a:t>글자색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gray, </a:t>
            </a:r>
            <a:r>
              <a:rPr lang="ko-KR" altLang="en-US" dirty="0" smtClean="0"/>
              <a:t>글자크기 </a:t>
            </a:r>
            <a:r>
              <a:rPr lang="en-US" altLang="ko-KR" dirty="0" smtClean="0"/>
              <a:t>1.5em </a:t>
            </a:r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&lt;p&gt;</a:t>
            </a:r>
            <a:r>
              <a:rPr lang="ko-KR" altLang="en-US" dirty="0" smtClean="0"/>
              <a:t>본문 스타일 글자 </a:t>
            </a:r>
            <a:r>
              <a:rPr lang="en-US" altLang="ko-KR" dirty="0" smtClean="0"/>
              <a:t>1.2em, </a:t>
            </a:r>
            <a:r>
              <a:rPr lang="ko-KR" altLang="en-US" dirty="0" err="1" smtClean="0"/>
              <a:t>줄간격</a:t>
            </a:r>
            <a:r>
              <a:rPr lang="ko-KR" altLang="en-US" dirty="0" smtClean="0"/>
              <a:t> </a:t>
            </a:r>
            <a:r>
              <a:rPr lang="en-US" altLang="ko-KR" dirty="0" smtClean="0"/>
              <a:t>2em, </a:t>
            </a:r>
            <a:r>
              <a:rPr lang="ko-KR" altLang="en-US" dirty="0" smtClean="0"/>
              <a:t>굵은 글자 </a:t>
            </a:r>
            <a:endParaRPr lang="en-US" altLang="ko-KR" dirty="0" smtClean="0"/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accent </a:t>
            </a:r>
            <a:r>
              <a:rPr lang="ko-KR" altLang="en-US" dirty="0" smtClean="0"/>
              <a:t>클래스 스타일 </a:t>
            </a:r>
            <a:r>
              <a:rPr lang="ko-KR" altLang="en-US" dirty="0" err="1" smtClean="0"/>
              <a:t>글자색</a:t>
            </a:r>
            <a:r>
              <a:rPr lang="en-US" altLang="ko-KR" dirty="0" smtClean="0"/>
              <a:t>#0000ff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smalltext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스타일 </a:t>
            </a:r>
            <a:r>
              <a:rPr lang="en-US" altLang="ko-KR" dirty="0" smtClean="0"/>
              <a:t>0.7em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이전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accen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상담시간</a:t>
            </a:r>
            <a:r>
              <a:rPr lang="en-US" altLang="ko-KR" dirty="0" smtClean="0"/>
              <a:t>:~</a:t>
            </a:r>
            <a:r>
              <a:rPr lang="ko-KR" altLang="en-US" dirty="0" smtClean="0"/>
              <a:t>공휴일 휴무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smalltext</a:t>
            </a:r>
            <a:endParaRPr lang="en-US" altLang="ko-KR" dirty="0" smtClean="0"/>
          </a:p>
          <a:p>
            <a:r>
              <a:rPr lang="ko-KR" altLang="en-US" dirty="0" smtClean="0"/>
              <a:t>클래스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0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5,162,281 과일 이미지, 스톡 사진 및 벡터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0"/>
          <a:stretch/>
        </p:blipFill>
        <p:spPr bwMode="auto">
          <a:xfrm>
            <a:off x="1262481" y="874128"/>
            <a:ext cx="3590925" cy="249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5027" y="3242633"/>
            <a:ext cx="324583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주문 및 배송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ko-KR" sz="1600" b="1" dirty="0" smtClean="0">
              <a:solidFill>
                <a:srgbClr val="2501FF"/>
              </a:solidFill>
              <a:latin typeface="+mj-ea"/>
              <a:ea typeface="+mj-ea"/>
            </a:endParaRPr>
          </a:p>
          <a:p>
            <a:r>
              <a:rPr lang="ko-KR" altLang="en-US" sz="1600" b="1" dirty="0" smtClean="0">
                <a:solidFill>
                  <a:srgbClr val="2501FF"/>
                </a:solidFill>
                <a:latin typeface="+mj-ea"/>
                <a:ea typeface="+mj-ea"/>
              </a:rPr>
              <a:t>오전 </a:t>
            </a:r>
            <a:r>
              <a:rPr lang="en-US" altLang="ko-KR" sz="1600" b="1" dirty="0" smtClean="0">
                <a:solidFill>
                  <a:srgbClr val="2501FF"/>
                </a:solidFill>
                <a:latin typeface="+mj-ea"/>
                <a:ea typeface="+mj-ea"/>
              </a:rPr>
              <a:t>2</a:t>
            </a:r>
            <a:r>
              <a:rPr lang="ko-KR" altLang="en-US" sz="1600" b="1" dirty="0" smtClean="0">
                <a:solidFill>
                  <a:srgbClr val="2501FF"/>
                </a:solidFill>
                <a:latin typeface="+mj-ea"/>
                <a:ea typeface="+mj-ea"/>
              </a:rPr>
              <a:t>시 이전 </a:t>
            </a:r>
            <a:r>
              <a:rPr lang="ko-KR" altLang="en-US" sz="1600" dirty="0" smtClean="0">
                <a:latin typeface="+mj-ea"/>
                <a:ea typeface="+mj-ea"/>
              </a:rPr>
              <a:t>주문은 당일 발송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2</a:t>
            </a:r>
            <a:r>
              <a:rPr lang="ko-KR" altLang="en-US" sz="1600" dirty="0" smtClean="0">
                <a:latin typeface="+mj-ea"/>
                <a:ea typeface="+mj-ea"/>
              </a:rPr>
              <a:t>시 이후 </a:t>
            </a:r>
            <a:r>
              <a:rPr lang="ko-KR" altLang="en-US" sz="1600" dirty="0" err="1" smtClean="0">
                <a:latin typeface="+mj-ea"/>
                <a:ea typeface="+mj-ea"/>
              </a:rPr>
              <a:t>주문건은</a:t>
            </a:r>
            <a:r>
              <a:rPr lang="ko-KR" altLang="en-US" sz="1600" dirty="0" smtClean="0">
                <a:latin typeface="+mj-ea"/>
                <a:ea typeface="+mj-ea"/>
              </a:rPr>
              <a:t> 다음날 발송</a:t>
            </a:r>
            <a:endParaRPr lang="en-US" altLang="ko-KR" sz="1600" dirty="0" smtClean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고객센터</a:t>
            </a:r>
            <a:endParaRPr lang="en-US" altLang="ko-KR" sz="1600" b="1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dirty="0" smtClean="0">
                <a:latin typeface="+mj-ea"/>
                <a:ea typeface="+mj-ea"/>
              </a:rPr>
              <a:t>0000-0000</a:t>
            </a:r>
          </a:p>
          <a:p>
            <a:r>
              <a:rPr lang="ko-KR" altLang="en-US" sz="1200" dirty="0" smtClean="0">
                <a:latin typeface="+mj-ea"/>
                <a:ea typeface="+mj-ea"/>
              </a:rPr>
              <a:t>상담시간 </a:t>
            </a:r>
            <a:r>
              <a:rPr lang="en-US" altLang="ko-KR" sz="1200" dirty="0" smtClean="0">
                <a:latin typeface="+mj-ea"/>
                <a:ea typeface="+mj-ea"/>
              </a:rPr>
              <a:t>: </a:t>
            </a:r>
            <a:r>
              <a:rPr lang="ko-KR" altLang="en-US" sz="1200" dirty="0" smtClean="0">
                <a:latin typeface="+mj-ea"/>
                <a:ea typeface="+mj-ea"/>
              </a:rPr>
              <a:t>오전</a:t>
            </a:r>
            <a:r>
              <a:rPr lang="en-US" altLang="ko-KR" sz="1200" dirty="0" smtClean="0">
                <a:latin typeface="+mj-ea"/>
                <a:ea typeface="+mj-ea"/>
              </a:rPr>
              <a:t>9</a:t>
            </a:r>
            <a:r>
              <a:rPr lang="ko-KR" altLang="en-US" sz="1200" dirty="0" smtClean="0">
                <a:latin typeface="+mj-ea"/>
                <a:ea typeface="+mj-ea"/>
              </a:rPr>
              <a:t>시 </a:t>
            </a:r>
            <a:r>
              <a:rPr lang="en-US" altLang="ko-KR" sz="1200" dirty="0" smtClean="0">
                <a:latin typeface="+mj-ea"/>
                <a:ea typeface="+mj-ea"/>
              </a:rPr>
              <a:t>~ </a:t>
            </a:r>
            <a:r>
              <a:rPr lang="ko-KR" altLang="en-US" sz="1200" dirty="0" smtClean="0">
                <a:latin typeface="+mj-ea"/>
                <a:ea typeface="+mj-ea"/>
              </a:rPr>
              <a:t>오후 </a:t>
            </a:r>
            <a:r>
              <a:rPr lang="en-US" altLang="ko-KR" sz="1200" dirty="0" smtClean="0">
                <a:latin typeface="+mj-ea"/>
                <a:ea typeface="+mj-ea"/>
              </a:rPr>
              <a:t>6</a:t>
            </a:r>
            <a:r>
              <a:rPr lang="ko-KR" altLang="en-US" sz="1200" dirty="0" smtClean="0">
                <a:latin typeface="+mj-ea"/>
                <a:ea typeface="+mj-ea"/>
              </a:rPr>
              <a:t>시</a:t>
            </a:r>
            <a:r>
              <a:rPr lang="en-US" altLang="ko-KR" sz="1200" dirty="0" smtClean="0">
                <a:latin typeface="+mj-ea"/>
                <a:ea typeface="+mj-ea"/>
              </a:rPr>
              <a:t>(</a:t>
            </a:r>
            <a:r>
              <a:rPr lang="ko-KR" altLang="en-US" sz="1200" dirty="0" smtClean="0">
                <a:latin typeface="+mj-ea"/>
                <a:ea typeface="+mj-ea"/>
              </a:rPr>
              <a:t>토</a:t>
            </a:r>
            <a:r>
              <a:rPr lang="en-US" altLang="ko-KR" sz="1200" dirty="0" smtClean="0"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atin typeface="+mj-ea"/>
                <a:ea typeface="+mj-ea"/>
              </a:rPr>
              <a:t>일</a:t>
            </a:r>
            <a:r>
              <a:rPr lang="en-US" altLang="ko-KR" sz="1200" dirty="0" smtClean="0">
                <a:latin typeface="+mj-ea"/>
                <a:ea typeface="+mj-ea"/>
              </a:rPr>
              <a:t>, </a:t>
            </a:r>
            <a:r>
              <a:rPr lang="ko-KR" altLang="en-US" sz="1200" dirty="0" smtClean="0">
                <a:latin typeface="+mj-ea"/>
                <a:ea typeface="+mj-ea"/>
              </a:rPr>
              <a:t>공휴일 휴무</a:t>
            </a:r>
            <a:r>
              <a:rPr lang="en-US" altLang="ko-KR" sz="1200" dirty="0" smtClean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0581" y="1519084"/>
            <a:ext cx="56525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&lt;h2&gt; </a:t>
            </a:r>
            <a:r>
              <a:rPr lang="ko-KR" altLang="en-US" dirty="0" smtClean="0"/>
              <a:t>제목 스타일은 </a:t>
            </a:r>
            <a:r>
              <a:rPr lang="ko-KR" altLang="en-US" dirty="0" err="1" smtClean="0"/>
              <a:t>글자색</a:t>
            </a:r>
            <a:r>
              <a:rPr lang="ko-KR" altLang="en-US" dirty="0" smtClean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gray, </a:t>
            </a:r>
            <a:r>
              <a:rPr lang="ko-KR" altLang="en-US" dirty="0" smtClean="0"/>
              <a:t>글자크기 </a:t>
            </a:r>
            <a:r>
              <a:rPr lang="en-US" altLang="ko-KR" dirty="0" smtClean="0"/>
              <a:t>1.5em </a:t>
            </a:r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&lt;p&gt;</a:t>
            </a:r>
            <a:r>
              <a:rPr lang="ko-KR" altLang="en-US" dirty="0" smtClean="0"/>
              <a:t>본문 스타일 글자 </a:t>
            </a:r>
            <a:r>
              <a:rPr lang="en-US" altLang="ko-KR" dirty="0" smtClean="0"/>
              <a:t>1.2em, </a:t>
            </a:r>
            <a:r>
              <a:rPr lang="ko-KR" altLang="en-US" dirty="0" err="1" smtClean="0"/>
              <a:t>줄간격</a:t>
            </a:r>
            <a:r>
              <a:rPr lang="ko-KR" altLang="en-US" dirty="0" smtClean="0"/>
              <a:t> </a:t>
            </a:r>
            <a:r>
              <a:rPr lang="en-US" altLang="ko-KR" dirty="0" smtClean="0"/>
              <a:t>2em, </a:t>
            </a:r>
            <a:r>
              <a:rPr lang="ko-KR" altLang="en-US" dirty="0" smtClean="0"/>
              <a:t>굵은 글자 </a:t>
            </a:r>
            <a:endParaRPr lang="en-US" altLang="ko-KR" dirty="0" smtClean="0"/>
          </a:p>
          <a:p>
            <a:r>
              <a:rPr lang="ko-KR" altLang="en-US" dirty="0" smtClean="0"/>
              <a:t>가운데 정렬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accent </a:t>
            </a:r>
            <a:r>
              <a:rPr lang="ko-KR" altLang="en-US" dirty="0" smtClean="0"/>
              <a:t>클래스 스타일 </a:t>
            </a:r>
            <a:r>
              <a:rPr lang="ko-KR" altLang="en-US" dirty="0" err="1" smtClean="0"/>
              <a:t>글자색</a:t>
            </a:r>
            <a:r>
              <a:rPr lang="en-US" altLang="ko-KR" dirty="0" smtClean="0"/>
              <a:t>#0000ff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smalltext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스타일 </a:t>
            </a:r>
            <a:r>
              <a:rPr lang="en-US" altLang="ko-KR" dirty="0" smtClean="0"/>
              <a:t>0.7em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오후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 이전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accen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r>
              <a:rPr lang="ko-KR" altLang="en-US" dirty="0" smtClean="0"/>
              <a:t>스타일 적용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6. &lt;span&gt;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상담시간</a:t>
            </a:r>
            <a:r>
              <a:rPr lang="en-US" altLang="ko-KR" dirty="0" smtClean="0"/>
              <a:t>:~</a:t>
            </a:r>
            <a:r>
              <a:rPr lang="ko-KR" altLang="en-US" dirty="0" smtClean="0"/>
              <a:t>공휴일 휴무</a:t>
            </a:r>
            <a:r>
              <a:rPr lang="en-US" altLang="ko-KR" dirty="0" smtClean="0"/>
              <a:t>)’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smalltext</a:t>
            </a:r>
            <a:endParaRPr lang="en-US" altLang="ko-KR" dirty="0" smtClean="0"/>
          </a:p>
          <a:p>
            <a:r>
              <a:rPr lang="ko-KR" altLang="en-US" dirty="0" smtClean="0"/>
              <a:t>클래스 스타일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82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 정렬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text-align : center;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가운데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정렬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속성 종류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start / end/ left/ right/ </a:t>
            </a:r>
            <a:r>
              <a:rPr lang="en-US" altLang="ko-KR" sz="2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justify </a:t>
            </a:r>
            <a:r>
              <a:rPr lang="ko-KR" altLang="en-US" sz="20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양쪽맞춤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match-parent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줄 간격 조절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line-height: 200% ( 24px, 2.0;)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글자간격 조절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letter-spacing: 0.2em;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text-decoration : none; /*underline,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overline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line-through*/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text-shadow : 7px -7px 20px #000;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세로거리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번짐정도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색상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text-transform 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list-style-type:none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 /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list-style-image:url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2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박스 만들기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박스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4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개를 가로 세로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100px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만들어서 다양한 색상 부여해서 이동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절대값</a:t>
            </a:r>
            <a:r>
              <a:rPr lang="en-US" altLang="ko-KR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absolute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있는 자리 기준</a:t>
            </a:r>
            <a:r>
              <a:rPr lang="en-US" altLang="ko-KR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relative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lang="en-US" altLang="ko-KR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x, y</a:t>
            </a:r>
            <a:r>
              <a:rPr lang="ko-KR" altLang="en-US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좌표 이해</a:t>
            </a:r>
            <a:endParaRPr lang="en-US" altLang="ko-KR" u="sng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고정된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fixed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차이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스크롤추가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알기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static / sticky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확인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884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3811" y="982131"/>
            <a:ext cx="3718455" cy="1778003"/>
          </a:xfrm>
        </p:spPr>
        <p:txBody>
          <a:bodyPr>
            <a:norm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예제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2-3 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포지션으로 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자유롭게 위치 이동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2469" y="982132"/>
            <a:ext cx="6135330" cy="48937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ko-KR" altLang="en-US" sz="2000" dirty="0" smtClean="0"/>
              <a:t>각 박스 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클래스 이름을 주어 만들고</a:t>
            </a:r>
            <a:r>
              <a:rPr lang="en-US" altLang="ko-KR" sz="2000" dirty="0" smtClean="0"/>
              <a:t>,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 : solid 1px grey;</a:t>
            </a:r>
          </a:p>
          <a:p>
            <a:pPr algn="l"/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position :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absolute;</a:t>
            </a:r>
          </a:p>
          <a:p>
            <a:pPr algn="l"/>
            <a:r>
              <a:rPr lang="ko-KR" altLang="en-US" sz="2000" dirty="0" smtClean="0"/>
              <a:t>주어진 값을 적용하여 위치</a:t>
            </a:r>
            <a:r>
              <a:rPr lang="en-US" altLang="ko-KR" sz="2000" dirty="0" smtClean="0"/>
              <a:t>.</a:t>
            </a:r>
          </a:p>
          <a:p>
            <a:pPr algn="l"/>
            <a:r>
              <a:rPr lang="ko-KR" altLang="en-US" sz="2000" dirty="0" smtClean="0"/>
              <a:t>박스 안에 글자나 그림 넣기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5694744" y="1273215"/>
            <a:ext cx="2349661" cy="16088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top : 50px</a:t>
            </a:r>
          </a:p>
          <a:p>
            <a:pPr algn="ctr"/>
            <a:r>
              <a:rPr lang="en-US" altLang="ko-KR" dirty="0" smtClean="0"/>
              <a:t>left : 50px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20481" y="2351119"/>
            <a:ext cx="2785644" cy="2016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 : </a:t>
            </a:r>
            <a:r>
              <a:rPr lang="en-US" altLang="ko-KR" dirty="0" smtClean="0"/>
              <a:t>250px</a:t>
            </a:r>
            <a:endParaRPr lang="en-US" altLang="ko-KR" dirty="0"/>
          </a:p>
          <a:p>
            <a:pPr algn="ctr"/>
            <a:r>
              <a:rPr lang="en-US" altLang="ko-KR" dirty="0"/>
              <a:t>left : 50px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03740" y="4676172"/>
            <a:ext cx="2349661" cy="8912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bottom </a:t>
            </a:r>
            <a:r>
              <a:rPr lang="en-US" altLang="ko-KR" dirty="0"/>
              <a:t>: </a:t>
            </a:r>
            <a:r>
              <a:rPr lang="en-US" altLang="ko-KR" dirty="0" smtClean="0"/>
              <a:t>150px</a:t>
            </a:r>
            <a:endParaRPr lang="en-US" altLang="ko-KR" dirty="0"/>
          </a:p>
          <a:p>
            <a:pPr algn="ctr"/>
            <a:r>
              <a:rPr lang="en-US" altLang="ko-KR" dirty="0"/>
              <a:t>left : </a:t>
            </a:r>
            <a:r>
              <a:rPr lang="en-US" altLang="ko-KR" dirty="0" smtClean="0"/>
              <a:t>110px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8367" y="2518348"/>
            <a:ext cx="55467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z-index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작을수록 아래 쌓이고</a:t>
            </a:r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클수록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작은 요소보다 </a:t>
            </a:r>
            <a:r>
              <a:rPr lang="ko-KR" altLang="en-US" sz="2000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위에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쌓임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명시하지 않으면 </a:t>
            </a:r>
            <a:r>
              <a:rPr lang="ko-KR" altLang="en-US" sz="2000" dirty="0" err="1" smtClean="0">
                <a:latin typeface="Hi Melody" pitchFamily="2" charset="-127"/>
                <a:ea typeface="Hi Melody" pitchFamily="2" charset="-127"/>
              </a:rPr>
              <a:t>웹문서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 맨 먼저 삽입하는 요소가 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z-index:1</a:t>
            </a:r>
          </a:p>
          <a:p>
            <a:endParaRPr lang="ko-KR" altLang="en-US" sz="20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부드럽게 페이지 이동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백그라운드 색상 여러 가지로 페이지마다 지정</a:t>
            </a:r>
            <a:r>
              <a:rPr lang="en-US" altLang="ko-KR" dirty="0" smtClean="0"/>
              <a:t>. </a:t>
            </a:r>
            <a:r>
              <a:rPr lang="ko-KR" altLang="en-US" sz="1800" dirty="0" smtClean="0"/>
              <a:t>가로</a:t>
            </a:r>
            <a:r>
              <a:rPr lang="en-US" altLang="ko-KR" sz="1800" dirty="0" smtClean="0"/>
              <a:t>100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vw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세로</a:t>
            </a:r>
            <a:r>
              <a:rPr lang="en-US" altLang="ko-KR" sz="1800" dirty="0" smtClean="0"/>
              <a:t>100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vh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&lt;a&gt; </a:t>
            </a:r>
            <a:r>
              <a:rPr lang="ko-KR" altLang="en-US" dirty="0" smtClean="0"/>
              <a:t>태그로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지정해 주어서 페이지이동 되게 한 뒤에</a:t>
            </a:r>
            <a:endParaRPr lang="en-US" altLang="ko-KR" dirty="0" smtClean="0"/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html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scroll-behavior: smooth;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/>
              <a:t>넣어주면 부드러운 이동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9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16938"/>
            <a:ext cx="9601196" cy="143425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뷰포트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viewport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 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300" dirty="0" err="1"/>
              <a:t>모바일</a:t>
            </a:r>
            <a:r>
              <a:rPr lang="ko-KR" altLang="en-US" sz="1300" dirty="0"/>
              <a:t> 등 사용환경에 따라 의도한 대로 </a:t>
            </a:r>
            <a:r>
              <a:rPr lang="ko-KR" altLang="en-US" sz="1300" dirty="0" err="1"/>
              <a:t>웹페이지가</a:t>
            </a:r>
            <a:r>
              <a:rPr lang="ko-KR" altLang="en-US" sz="1300" dirty="0"/>
              <a:t> 보여지지 않아 화면 배율에 따라 지정할 수 있는 개념이 </a:t>
            </a:r>
            <a:r>
              <a:rPr lang="ko-KR" altLang="en-US" sz="1300" dirty="0" smtClean="0"/>
              <a:t>등장했습니다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width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너비지정 </a:t>
            </a:r>
            <a:r>
              <a:rPr lang="en-US" altLang="ko-KR" b="1" dirty="0" smtClean="0"/>
              <a:t>d</a:t>
            </a:r>
            <a:r>
              <a:rPr lang="en-US" altLang="ko-KR" dirty="0" smtClean="0"/>
              <a:t>evice-</a:t>
            </a:r>
            <a:r>
              <a:rPr lang="en-US" altLang="ko-KR" b="1" dirty="0" smtClean="0"/>
              <a:t>w</a:t>
            </a:r>
            <a:r>
              <a:rPr lang="en-US" altLang="ko-KR" dirty="0" smtClean="0"/>
              <a:t>idth</a:t>
            </a:r>
          </a:p>
          <a:p>
            <a:pPr marL="0" indent="0">
              <a:buNone/>
            </a:pPr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&lt;meta name=“viewport” content=“width=device-width, initial-scale=1”&gt; </a:t>
            </a:r>
            <a:r>
              <a:rPr lang="ko-KR" altLang="en-US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예 </a:t>
            </a:r>
            <a:r>
              <a:rPr lang="en-US" altLang="ko-KR" sz="1900" dirty="0">
                <a:latin typeface="D2Coding" panose="020B0609020101020101" pitchFamily="49" charset="-127"/>
                <a:ea typeface="D2Coding" panose="020B0609020101020101" pitchFamily="49" charset="-127"/>
              </a:rPr>
              <a:t>font-size: 5vw;  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accent1">
                  <a:lumMod val="7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/>
              <a:t>device-height / user-scalable </a:t>
            </a:r>
            <a:r>
              <a:rPr lang="ko-KR" altLang="en-US" sz="1600" dirty="0" smtClean="0"/>
              <a:t>확대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축소 가능여부 </a:t>
            </a:r>
            <a:r>
              <a:rPr lang="en-US" altLang="ko-KR" sz="1600" dirty="0" smtClean="0"/>
              <a:t>yes(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)/no </a:t>
            </a:r>
          </a:p>
          <a:p>
            <a:r>
              <a:rPr lang="en-US" altLang="ko-KR" sz="1600" dirty="0" smtClean="0"/>
              <a:t>initial-scale </a:t>
            </a:r>
            <a:r>
              <a:rPr lang="ko-KR" altLang="en-US" sz="1600" dirty="0" smtClean="0"/>
              <a:t>초기 확대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축소 값 </a:t>
            </a:r>
            <a:r>
              <a:rPr lang="en-US" altLang="ko-KR" sz="1600" dirty="0" smtClean="0"/>
              <a:t>1~10 </a:t>
            </a:r>
            <a:r>
              <a:rPr lang="ko-KR" altLang="en-US" sz="1600" dirty="0" smtClean="0"/>
              <a:t>기본값</a:t>
            </a:r>
            <a:r>
              <a:rPr lang="en-US" altLang="ko-KR" sz="1600" dirty="0" smtClean="0"/>
              <a:t>1</a:t>
            </a:r>
            <a:endParaRPr lang="en-US" altLang="ko-KR" dirty="0" smtClean="0"/>
          </a:p>
          <a:p>
            <a:r>
              <a:rPr lang="ko-KR" altLang="en-US" dirty="0" smtClean="0"/>
              <a:t>단위</a:t>
            </a:r>
            <a:r>
              <a:rPr lang="en-US" altLang="ko-KR" dirty="0" smtClean="0"/>
              <a:t>		</a:t>
            </a:r>
            <a:r>
              <a:rPr lang="en-US" altLang="ko-KR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vw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(viewport width) 100vw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너비의 </a:t>
            </a:r>
            <a:r>
              <a:rPr lang="en-US" altLang="ko-KR" dirty="0" smtClean="0"/>
              <a:t>100%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vh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(viewport height) 1vh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높이의 </a:t>
            </a:r>
            <a:r>
              <a:rPr lang="en-US" altLang="ko-KR" dirty="0" smtClean="0"/>
              <a:t>1%</a:t>
            </a:r>
            <a:r>
              <a:rPr lang="ko-KR" altLang="en-US" dirty="0" smtClean="0"/>
              <a:t>와 같다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b="1" dirty="0" smtClean="0"/>
              <a:t>100%</a:t>
            </a:r>
            <a:r>
              <a:rPr lang="ko-KR" altLang="en-US" b="1" dirty="0" smtClean="0"/>
              <a:t>로 했을 때는 부모 요소의 길이에 맞게 반환</a:t>
            </a:r>
            <a:r>
              <a:rPr lang="en-US" altLang="ko-KR" b="1" dirty="0" smtClean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100vh/</a:t>
            </a:r>
            <a:r>
              <a:rPr lang="en-US" altLang="ko-KR" dirty="0" err="1" smtClean="0"/>
              <a:t>vw</a:t>
            </a:r>
            <a:r>
              <a:rPr lang="ko-KR" altLang="en-US" dirty="0" smtClean="0"/>
              <a:t>는 전체화면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스크롤 포함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	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기기의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크기값이</a:t>
            </a:r>
            <a:r>
              <a:rPr lang="ko-KR" altLang="en-US" dirty="0" smtClean="0"/>
              <a:t> 정리된 사이트 </a:t>
            </a:r>
            <a:r>
              <a:rPr lang="en-US" altLang="ko-KR" dirty="0" smtClean="0"/>
              <a:t>https</a:t>
            </a:r>
            <a:r>
              <a:rPr lang="en-US" altLang="ko-KR" dirty="0"/>
              <a:t>://yesviz.com/devices.php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55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CSS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 웹 문서의 구조를 담당한다면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는  글꼴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여백과 같은 스타일을 추가하여 </a:t>
            </a:r>
            <a:endParaRPr lang="en-US" altLang="ko-KR" dirty="0" smtClean="0"/>
          </a:p>
          <a:p>
            <a:r>
              <a:rPr lang="ko-KR" altLang="en-US" dirty="0" smtClean="0"/>
              <a:t>보기 좋게 꾸며주는 역할을 담당한다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29" y="2250540"/>
            <a:ext cx="760818" cy="10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오른쪽 화살표 20"/>
          <p:cNvSpPr/>
          <p:nvPr/>
        </p:nvSpPr>
        <p:spPr>
          <a:xfrm>
            <a:off x="3364520" y="900816"/>
            <a:ext cx="7664550" cy="2660166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자유형 21"/>
          <p:cNvSpPr/>
          <p:nvPr/>
        </p:nvSpPr>
        <p:spPr>
          <a:xfrm>
            <a:off x="3798277" y="1728993"/>
            <a:ext cx="5570806" cy="1003811"/>
          </a:xfrm>
          <a:custGeom>
            <a:avLst/>
            <a:gdLst>
              <a:gd name="connsiteX0" fmla="*/ 0 w 3162300"/>
              <a:gd name="connsiteY0" fmla="*/ 80023 h 480131"/>
              <a:gd name="connsiteX1" fmla="*/ 80023 w 3162300"/>
              <a:gd name="connsiteY1" fmla="*/ 0 h 480131"/>
              <a:gd name="connsiteX2" fmla="*/ 3082277 w 3162300"/>
              <a:gd name="connsiteY2" fmla="*/ 0 h 480131"/>
              <a:gd name="connsiteX3" fmla="*/ 3162300 w 3162300"/>
              <a:gd name="connsiteY3" fmla="*/ 80023 h 480131"/>
              <a:gd name="connsiteX4" fmla="*/ 3162300 w 3162300"/>
              <a:gd name="connsiteY4" fmla="*/ 400108 h 480131"/>
              <a:gd name="connsiteX5" fmla="*/ 3082277 w 3162300"/>
              <a:gd name="connsiteY5" fmla="*/ 480131 h 480131"/>
              <a:gd name="connsiteX6" fmla="*/ 80023 w 3162300"/>
              <a:gd name="connsiteY6" fmla="*/ 480131 h 480131"/>
              <a:gd name="connsiteX7" fmla="*/ 0 w 3162300"/>
              <a:gd name="connsiteY7" fmla="*/ 400108 h 480131"/>
              <a:gd name="connsiteX8" fmla="*/ 0 w 3162300"/>
              <a:gd name="connsiteY8" fmla="*/ 80023 h 4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480131">
                <a:moveTo>
                  <a:pt x="0" y="80023"/>
                </a:moveTo>
                <a:cubicBezTo>
                  <a:pt x="0" y="35828"/>
                  <a:pt x="35828" y="0"/>
                  <a:pt x="80023" y="0"/>
                </a:cubicBezTo>
                <a:lnTo>
                  <a:pt x="3082277" y="0"/>
                </a:lnTo>
                <a:cubicBezTo>
                  <a:pt x="3126472" y="0"/>
                  <a:pt x="3162300" y="35828"/>
                  <a:pt x="3162300" y="80023"/>
                </a:cubicBezTo>
                <a:lnTo>
                  <a:pt x="3162300" y="400108"/>
                </a:lnTo>
                <a:cubicBezTo>
                  <a:pt x="3162300" y="444303"/>
                  <a:pt x="3126472" y="480131"/>
                  <a:pt x="3082277" y="480131"/>
                </a:cubicBezTo>
                <a:lnTo>
                  <a:pt x="80023" y="480131"/>
                </a:lnTo>
                <a:cubicBezTo>
                  <a:pt x="35828" y="480131"/>
                  <a:pt x="0" y="444303"/>
                  <a:pt x="0" y="400108"/>
                </a:cubicBezTo>
                <a:lnTo>
                  <a:pt x="0" y="800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8" tIns="61538" rIns="61538" bIns="61538" numCol="1" spcCol="1270" anchor="t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vw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(viewport width) 100vw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ko-KR" sz="3200" kern="1200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뷰포트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너비의 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100%</a:t>
            </a:r>
            <a:r>
              <a:rPr lang="ko-KR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sz="320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sz="3200" kern="1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5400000">
            <a:off x="-308078" y="2278039"/>
            <a:ext cx="5049820" cy="2295375"/>
          </a:xfrm>
          <a:prstGeom prst="rightArrow">
            <a:avLst/>
          </a:prstGeom>
          <a:solidFill>
            <a:srgbClr val="0070C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자유형 23"/>
          <p:cNvSpPr/>
          <p:nvPr/>
        </p:nvSpPr>
        <p:spPr>
          <a:xfrm>
            <a:off x="2101949" y="3473166"/>
            <a:ext cx="5570806" cy="1003811"/>
          </a:xfrm>
          <a:custGeom>
            <a:avLst/>
            <a:gdLst>
              <a:gd name="connsiteX0" fmla="*/ 0 w 3162300"/>
              <a:gd name="connsiteY0" fmla="*/ 80023 h 480131"/>
              <a:gd name="connsiteX1" fmla="*/ 80023 w 3162300"/>
              <a:gd name="connsiteY1" fmla="*/ 0 h 480131"/>
              <a:gd name="connsiteX2" fmla="*/ 3082277 w 3162300"/>
              <a:gd name="connsiteY2" fmla="*/ 0 h 480131"/>
              <a:gd name="connsiteX3" fmla="*/ 3162300 w 3162300"/>
              <a:gd name="connsiteY3" fmla="*/ 80023 h 480131"/>
              <a:gd name="connsiteX4" fmla="*/ 3162300 w 3162300"/>
              <a:gd name="connsiteY4" fmla="*/ 400108 h 480131"/>
              <a:gd name="connsiteX5" fmla="*/ 3082277 w 3162300"/>
              <a:gd name="connsiteY5" fmla="*/ 480131 h 480131"/>
              <a:gd name="connsiteX6" fmla="*/ 80023 w 3162300"/>
              <a:gd name="connsiteY6" fmla="*/ 480131 h 480131"/>
              <a:gd name="connsiteX7" fmla="*/ 0 w 3162300"/>
              <a:gd name="connsiteY7" fmla="*/ 400108 h 480131"/>
              <a:gd name="connsiteX8" fmla="*/ 0 w 3162300"/>
              <a:gd name="connsiteY8" fmla="*/ 80023 h 4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480131">
                <a:moveTo>
                  <a:pt x="0" y="80023"/>
                </a:moveTo>
                <a:cubicBezTo>
                  <a:pt x="0" y="35828"/>
                  <a:pt x="35828" y="0"/>
                  <a:pt x="80023" y="0"/>
                </a:cubicBezTo>
                <a:lnTo>
                  <a:pt x="3082277" y="0"/>
                </a:lnTo>
                <a:cubicBezTo>
                  <a:pt x="3126472" y="0"/>
                  <a:pt x="3162300" y="35828"/>
                  <a:pt x="3162300" y="80023"/>
                </a:cubicBezTo>
                <a:lnTo>
                  <a:pt x="3162300" y="400108"/>
                </a:lnTo>
                <a:cubicBezTo>
                  <a:pt x="3162300" y="444303"/>
                  <a:pt x="3126472" y="480131"/>
                  <a:pt x="3082277" y="480131"/>
                </a:cubicBezTo>
                <a:lnTo>
                  <a:pt x="80023" y="480131"/>
                </a:lnTo>
                <a:cubicBezTo>
                  <a:pt x="35828" y="480131"/>
                  <a:pt x="0" y="444303"/>
                  <a:pt x="0" y="400108"/>
                </a:cubicBezTo>
                <a:lnTo>
                  <a:pt x="0" y="800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1538" tIns="61538" rIns="61538" bIns="61538" numCol="1" spcCol="1270" anchor="t" anchorCtr="0">
            <a:noAutofit/>
          </a:bodyPr>
          <a:lstStyle/>
          <a:p>
            <a:pPr marL="0" lvl="1" defTabSz="35560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3200" b="1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vh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(viewport height) 1vh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ko-KR" altLang="ko-KR" sz="320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뷰포트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높이의 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1%</a:t>
            </a:r>
            <a:r>
              <a:rPr lang="ko-KR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altLang="ko-KR" sz="3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ko-KR" sz="32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3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8913303"/>
              </p:ext>
            </p:extLst>
          </p:nvPr>
        </p:nvGraphicFramePr>
        <p:xfrm>
          <a:off x="1814733" y="849087"/>
          <a:ext cx="8736036" cy="4611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53051" y="5490999"/>
            <a:ext cx="6505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/>
              <a:t>기타 </a:t>
            </a:r>
            <a:r>
              <a:rPr lang="en-US" altLang="ko-KR" sz="1400" spc="-150" dirty="0"/>
              <a:t>: </a:t>
            </a:r>
            <a:r>
              <a:rPr lang="ko-KR" altLang="en-US" sz="1400" spc="-150" dirty="0" err="1"/>
              <a:t>전체선택자</a:t>
            </a:r>
            <a:r>
              <a:rPr lang="ko-KR" altLang="en-US" sz="1400" spc="-150" dirty="0"/>
              <a:t>* </a:t>
            </a:r>
            <a:r>
              <a:rPr lang="en-US" altLang="ko-KR" sz="1400" spc="-150" dirty="0"/>
              <a:t>{ }, </a:t>
            </a:r>
            <a:r>
              <a:rPr lang="ko-KR" altLang="en-US" sz="1400" spc="-150" dirty="0" err="1"/>
              <a:t>그룹선택자</a:t>
            </a:r>
            <a:r>
              <a:rPr lang="ko-KR" altLang="en-US" sz="1400" spc="-150" dirty="0"/>
              <a:t> </a:t>
            </a:r>
            <a:r>
              <a:rPr lang="en-US" altLang="ko-KR" sz="1400" spc="-150" dirty="0"/>
              <a:t>: </a:t>
            </a:r>
            <a:r>
              <a:rPr lang="ko-KR" altLang="en-US" sz="1400" spc="-150" dirty="0" smtClean="0"/>
              <a:t>여러 요소에 같은 스타일 적용 </a:t>
            </a:r>
            <a:r>
              <a:rPr lang="en-US" altLang="ko-KR" sz="1400" spc="-150" dirty="0"/>
              <a:t>h1, p { </a:t>
            </a:r>
            <a:r>
              <a:rPr lang="en-US" altLang="ko-KR" sz="1400" spc="-150" dirty="0" smtClean="0"/>
              <a:t>} </a:t>
            </a:r>
            <a:r>
              <a:rPr lang="ko-KR" altLang="en-US" sz="1400" spc="-150" dirty="0" smtClean="0"/>
              <a:t>타입</a:t>
            </a:r>
            <a:r>
              <a:rPr lang="en-US" altLang="ko-KR" sz="1400" spc="-150" dirty="0" smtClean="0"/>
              <a:t>(</a:t>
            </a:r>
            <a:r>
              <a:rPr lang="ko-KR" altLang="en-US" sz="1400" spc="-150" dirty="0" smtClean="0"/>
              <a:t>태그</a:t>
            </a:r>
            <a:r>
              <a:rPr lang="en-US" altLang="ko-KR" sz="1400" spc="-150" dirty="0" smtClean="0"/>
              <a:t>)</a:t>
            </a:r>
            <a:r>
              <a:rPr lang="ko-KR" altLang="en-US" sz="1400" spc="-150" dirty="0" err="1" smtClean="0"/>
              <a:t>선택자</a:t>
            </a:r>
            <a:r>
              <a:rPr lang="en-US" altLang="ko-KR" sz="1400" spc="-150" dirty="0" smtClean="0"/>
              <a:t>: p{}</a:t>
            </a:r>
            <a:endParaRPr lang="ko-KR" altLang="en-US" sz="1400" spc="-150" dirty="0"/>
          </a:p>
        </p:txBody>
      </p:sp>
      <p:sp>
        <p:nvSpPr>
          <p:cNvPr id="9" name="TextBox 8"/>
          <p:cNvSpPr txBox="1"/>
          <p:nvPr/>
        </p:nvSpPr>
        <p:spPr>
          <a:xfrm>
            <a:off x="2335237" y="3511753"/>
            <a:ext cx="2897945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latinLnBrk="1"/>
            <a:r>
              <a:rPr lang="en-US" altLang="ko-KR" sz="20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new-style {</a:t>
            </a:r>
            <a:endParaRPr lang="ko-KR" altLang="en-US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 latinLnBrk="1"/>
            <a:r>
              <a:rPr lang="en-US" altLang="ko-KR" sz="2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color:red</a:t>
            </a:r>
            <a:r>
              <a:rPr lang="en-US" altLang="ko-KR" sz="2800" dirty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ko-KR" altLang="ko-KR" sz="2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 algn="ctr" latinLnBrk="1"/>
            <a:r>
              <a:rPr lang="en-US" altLang="ko-KR" sz="2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025484" y="3615325"/>
            <a:ext cx="3089187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ctr" latinLnBrk="1"/>
            <a:r>
              <a:rPr lang="en-US" altLang="ko-KR" sz="28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new-style {</a:t>
            </a:r>
          </a:p>
          <a:p>
            <a:pPr lvl="0" algn="ctr" latinLnBrk="1"/>
            <a:r>
              <a:rPr lang="en-US" altLang="ko-KR" sz="2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color:red</a:t>
            </a:r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lvl="0" algn="ctr" latinLnBrk="1"/>
            <a:r>
              <a:rPr lang="en-US" altLang="ko-KR" sz="2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49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목록이용 세로메뉴 만들기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1-1</a:t>
            </a:r>
            <a:endParaRPr lang="ko-KR" altLang="en-US" sz="2400" dirty="0"/>
          </a:p>
        </p:txBody>
      </p:sp>
      <p:sp>
        <p:nvSpPr>
          <p:cNvPr id="7" name="이등변 삼각형 6"/>
          <p:cNvSpPr/>
          <p:nvPr/>
        </p:nvSpPr>
        <p:spPr>
          <a:xfrm>
            <a:off x="2059685" y="2562904"/>
            <a:ext cx="3318936" cy="3318936"/>
          </a:xfrm>
          <a:prstGeom prst="triangl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자유형 7"/>
          <p:cNvSpPr/>
          <p:nvPr/>
        </p:nvSpPr>
        <p:spPr>
          <a:xfrm>
            <a:off x="3719153" y="28951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 smtClean="0"/>
              <a:t>도서관 소개</a:t>
            </a:r>
            <a:endParaRPr lang="ko-KR" sz="1800" kern="1200" dirty="0"/>
          </a:p>
        </p:txBody>
      </p:sp>
      <p:sp>
        <p:nvSpPr>
          <p:cNvPr id="9" name="자유형 8"/>
          <p:cNvSpPr/>
          <p:nvPr/>
        </p:nvSpPr>
        <p:spPr>
          <a:xfrm>
            <a:off x="3719153" y="34260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자료 검색</a:t>
            </a:r>
            <a:endParaRPr lang="ko-KR" sz="1800" kern="1200"/>
          </a:p>
        </p:txBody>
      </p:sp>
      <p:sp>
        <p:nvSpPr>
          <p:cNvPr id="10" name="자유형 9"/>
          <p:cNvSpPr/>
          <p:nvPr/>
        </p:nvSpPr>
        <p:spPr>
          <a:xfrm>
            <a:off x="3719153" y="3956921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전자도서관</a:t>
            </a:r>
            <a:endParaRPr lang="ko-KR" sz="1800" kern="1200"/>
          </a:p>
        </p:txBody>
      </p:sp>
      <p:sp>
        <p:nvSpPr>
          <p:cNvPr id="11" name="자유형 10"/>
          <p:cNvSpPr/>
          <p:nvPr/>
        </p:nvSpPr>
        <p:spPr>
          <a:xfrm>
            <a:off x="3719153" y="4487822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도서관 이용</a:t>
            </a:r>
            <a:endParaRPr lang="ko-KR" sz="1800" kern="1200"/>
          </a:p>
        </p:txBody>
      </p:sp>
      <p:sp>
        <p:nvSpPr>
          <p:cNvPr id="12" name="자유형 11"/>
          <p:cNvSpPr/>
          <p:nvPr/>
        </p:nvSpPr>
        <p:spPr>
          <a:xfrm>
            <a:off x="3719153" y="5018722"/>
            <a:ext cx="2157308" cy="471911"/>
          </a:xfrm>
          <a:custGeom>
            <a:avLst/>
            <a:gdLst>
              <a:gd name="connsiteX0" fmla="*/ 0 w 2157308"/>
              <a:gd name="connsiteY0" fmla="*/ 78653 h 471911"/>
              <a:gd name="connsiteX1" fmla="*/ 78653 w 2157308"/>
              <a:gd name="connsiteY1" fmla="*/ 0 h 471911"/>
              <a:gd name="connsiteX2" fmla="*/ 2078655 w 2157308"/>
              <a:gd name="connsiteY2" fmla="*/ 0 h 471911"/>
              <a:gd name="connsiteX3" fmla="*/ 2157308 w 2157308"/>
              <a:gd name="connsiteY3" fmla="*/ 78653 h 471911"/>
              <a:gd name="connsiteX4" fmla="*/ 2157308 w 2157308"/>
              <a:gd name="connsiteY4" fmla="*/ 393258 h 471911"/>
              <a:gd name="connsiteX5" fmla="*/ 2078655 w 2157308"/>
              <a:gd name="connsiteY5" fmla="*/ 471911 h 471911"/>
              <a:gd name="connsiteX6" fmla="*/ 78653 w 2157308"/>
              <a:gd name="connsiteY6" fmla="*/ 471911 h 471911"/>
              <a:gd name="connsiteX7" fmla="*/ 0 w 2157308"/>
              <a:gd name="connsiteY7" fmla="*/ 393258 h 471911"/>
              <a:gd name="connsiteX8" fmla="*/ 0 w 2157308"/>
              <a:gd name="connsiteY8" fmla="*/ 78653 h 47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7308" h="471911">
                <a:moveTo>
                  <a:pt x="0" y="78653"/>
                </a:moveTo>
                <a:cubicBezTo>
                  <a:pt x="0" y="35214"/>
                  <a:pt x="35214" y="0"/>
                  <a:pt x="78653" y="0"/>
                </a:cubicBezTo>
                <a:lnTo>
                  <a:pt x="2078655" y="0"/>
                </a:lnTo>
                <a:cubicBezTo>
                  <a:pt x="2122094" y="0"/>
                  <a:pt x="2157308" y="35214"/>
                  <a:pt x="2157308" y="78653"/>
                </a:cubicBezTo>
                <a:lnTo>
                  <a:pt x="2157308" y="393258"/>
                </a:lnTo>
                <a:cubicBezTo>
                  <a:pt x="2157308" y="436697"/>
                  <a:pt x="2122094" y="471911"/>
                  <a:pt x="2078655" y="471911"/>
                </a:cubicBezTo>
                <a:lnTo>
                  <a:pt x="78653" y="471911"/>
                </a:lnTo>
                <a:cubicBezTo>
                  <a:pt x="35214" y="471911"/>
                  <a:pt x="0" y="436697"/>
                  <a:pt x="0" y="393258"/>
                </a:cubicBezTo>
                <a:lnTo>
                  <a:pt x="0" y="78653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617" tIns="91617" rIns="91617" bIns="91617" numCol="1" spcCol="1270" anchor="ctr" anchorCtr="0">
            <a:noAutofit/>
          </a:bodyPr>
          <a:lstStyle/>
          <a:p>
            <a:pPr lvl="0" algn="ctr" defTabSz="8001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sz="1800" kern="1200" smtClean="0"/>
              <a:t>신청</a:t>
            </a:r>
            <a:r>
              <a:rPr lang="en-US" sz="1800" kern="1200" smtClean="0"/>
              <a:t>.</a:t>
            </a:r>
            <a:r>
              <a:rPr lang="ko-KR" sz="1800" kern="1200" smtClean="0"/>
              <a:t>참여</a:t>
            </a:r>
            <a:endParaRPr lang="ko-KR" sz="1800" kern="1200"/>
          </a:p>
        </p:txBody>
      </p:sp>
      <p:sp>
        <p:nvSpPr>
          <p:cNvPr id="4" name="TextBox 3"/>
          <p:cNvSpPr txBox="1"/>
          <p:nvPr/>
        </p:nvSpPr>
        <p:spPr>
          <a:xfrm>
            <a:off x="6545942" y="3033486"/>
            <a:ext cx="3070071" cy="25853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nav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{ width: 300px;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margin: 50px 30px;}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list-style:none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;}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li{border:1px solid #222;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padding: 20px 40px;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  <a:cs typeface="Tahoma" panose="020B0604030504040204" pitchFamily="34" charset="0"/>
              </a:rPr>
              <a:t>margin: 5px;}</a:t>
            </a:r>
          </a:p>
        </p:txBody>
      </p:sp>
    </p:spTree>
    <p:extLst>
      <p:ext uri="{BB962C8B-B14F-4D97-AF65-F5344CB8AC3E}">
        <p14:creationId xmlns:p14="http://schemas.microsoft.com/office/powerpoint/2010/main" val="33419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여백 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안쪽의 여백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바깥의 여백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1800" dirty="0" smtClean="0"/>
              <a:t>크롬 오른쪽마우스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inspect </a:t>
            </a:r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검사</a:t>
            </a:r>
            <a:r>
              <a:rPr lang="ko-KR" altLang="en-US" sz="1800" dirty="0" smtClean="0"/>
              <a:t>기능</a:t>
            </a:r>
            <a:r>
              <a:rPr lang="ko-KR" altLang="en-US" sz="1400" dirty="0" smtClean="0"/>
              <a:t>으로 확인해볼까요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544457" y="2714171"/>
            <a:ext cx="5021943" cy="3161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1" y="3114282"/>
            <a:ext cx="3773714" cy="22414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66113" y="3418113"/>
            <a:ext cx="3178629" cy="1741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패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81371" y="3788229"/>
            <a:ext cx="2160813" cy="10438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09655" y="3417147"/>
            <a:ext cx="183255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패딩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(padding)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67866" y="3077998"/>
            <a:ext cx="185659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0"/>
                <a:solidFill>
                  <a:schemeClr val="bg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테두리</a:t>
            </a:r>
            <a:r>
              <a:rPr lang="en-US" altLang="ko-KR" sz="2000" b="1" dirty="0" smtClean="0">
                <a:ln w="0"/>
                <a:solidFill>
                  <a:schemeClr val="bg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</a:t>
            </a:r>
            <a:r>
              <a:rPr lang="en-US" altLang="ko-KR" sz="2000" b="1" cap="none" spc="0" dirty="0" smtClean="0">
                <a:ln w="0"/>
                <a:solidFill>
                  <a:schemeClr val="bg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border)</a:t>
            </a:r>
            <a:endParaRPr lang="en-US" altLang="ko-KR" sz="2000" b="1" cap="none" spc="0" dirty="0">
              <a:ln w="0"/>
              <a:solidFill>
                <a:schemeClr val="bg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44457" y="2684418"/>
            <a:ext cx="166423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마진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margin</a:t>
            </a:r>
            <a:r>
              <a:rPr lang="en-US" altLang="ko-KR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)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98587" y="4076823"/>
            <a:ext cx="152638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콘텐츠</a:t>
            </a:r>
            <a:r>
              <a:rPr lang="ko-KR" altLang="en-US" sz="2000" b="1" cap="none" spc="0" dirty="0" smtClean="0">
                <a:ln w="0"/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영역</a:t>
            </a:r>
            <a:endParaRPr lang="en-US" altLang="ko-KR" sz="2000" b="1" cap="none" spc="0" dirty="0">
              <a:ln w="0"/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8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1"/>
            <a:ext cx="4655456" cy="34084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table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caption-side:bottom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/*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표 캡션 위치 아래로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 1px solid black;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td, </a:t>
            </a:r>
            <a:r>
              <a:rPr lang="en-US" altLang="ko-KR" sz="1800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border:1px dotted black; /*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셀 테두리 검은색 점선으로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 10px;</a:t>
            </a:r>
          </a:p>
          <a:p>
            <a:pPr marL="0" indent="0">
              <a:buNone/>
            </a:pP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text-align:center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5943" y="3102425"/>
            <a:ext cx="3384260" cy="120032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border-collapse: collapse; </a:t>
            </a:r>
            <a:endParaRPr lang="en-US" altLang="ko-KR" dirty="0" smtClean="0"/>
          </a:p>
          <a:p>
            <a:r>
              <a:rPr lang="en-US" altLang="ko-KR" dirty="0" smtClean="0"/>
              <a:t>/*</a:t>
            </a:r>
            <a:r>
              <a:rPr lang="ko-KR" altLang="en-US" dirty="0"/>
              <a:t>표와 테두리를 한 줄로 표시</a:t>
            </a:r>
            <a:r>
              <a:rPr lang="en-US" altLang="ko-KR" dirty="0" smtClean="0"/>
              <a:t>*/</a:t>
            </a:r>
          </a:p>
          <a:p>
            <a:r>
              <a:rPr lang="ko-KR" altLang="en-US" dirty="0" smtClean="0"/>
              <a:t>추가해볼까요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en-US" altLang="ko-KR" dirty="0" smtClean="0"/>
              <a:t>separate</a:t>
            </a:r>
            <a:r>
              <a:rPr lang="ko-KR" altLang="en-US" dirty="0" smtClean="0"/>
              <a:t> 는 기본값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5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우선순위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2"/>
            <a:ext cx="4437742" cy="3318936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사용자 스타일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제작자 스타일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브라우저 기본 스타일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54058" y="2556931"/>
            <a:ext cx="441234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중요도가 같은 스타일이라면 적용범위에 따라 우선순위를 정할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2400" b="1" dirty="0" smtClean="0">
                <a:solidFill>
                  <a:srgbClr val="2501FF"/>
                </a:solidFill>
              </a:rPr>
              <a:t>!important</a:t>
            </a:r>
            <a:r>
              <a:rPr lang="ko-KR" altLang="en-US" dirty="0" smtClean="0"/>
              <a:t>를 붙이면 다른 스타일 보다 우선순위가 높아집니다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	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h1{</a:t>
            </a:r>
            <a:r>
              <a:rPr lang="en-US" altLang="ko-KR" dirty="0" err="1" smtClean="0"/>
              <a:t>color:red</a:t>
            </a:r>
            <a:r>
              <a:rPr lang="en-US" altLang="ko-KR" dirty="0" smtClean="0"/>
              <a:t> !important;}  188page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스타일</a:t>
            </a:r>
            <a:endParaRPr lang="en-US" altLang="ko-KR" dirty="0" smtClean="0"/>
          </a:p>
          <a:p>
            <a:r>
              <a:rPr lang="en-US" altLang="ko-KR" dirty="0" smtClean="0"/>
              <a:t>3. id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타입 스타일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무서에</a:t>
            </a:r>
            <a:r>
              <a:rPr lang="ko-KR" altLang="en-US" dirty="0" smtClean="0"/>
              <a:t> 사용한 특정 태그에 스타일을 똑같이 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20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margin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 다양한 여백 설정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745617"/>
            <a:ext cx="9601196" cy="3321353"/>
          </a:xfrm>
          <a:ln w="12700"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algn="ctr"/>
            <a:endParaRPr lang="en-US" altLang="ko-KR" sz="1100" dirty="0" smtClean="0"/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{margin:50px;}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상하좌우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군데 모두 적용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margin:30px 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위아래마진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좌우마진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50px*/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margin:30px </a:t>
            </a: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20px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50px;}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 마진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30 </a:t>
            </a:r>
            <a:r>
              <a:rPr lang="ko-KR" altLang="en-US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좌우</a:t>
            </a:r>
            <a:r>
              <a:rPr lang="en-US" altLang="ko-KR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</a:t>
            </a:r>
            <a:r>
              <a:rPr lang="en-US" altLang="ko-KR" b="1" dirty="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50*/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30px 20px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50px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;} </a:t>
            </a:r>
            <a:r>
              <a:rPr lang="en-US" altLang="ko-KR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ko-KR" altLang="en-US" b="1" spc="-150" dirty="0" err="1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상우하좌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시계방향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각각 </a:t>
            </a:r>
            <a:r>
              <a:rPr lang="ko-KR" altLang="en-US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적용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ko-KR" altLang="en-US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.class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명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 20px auto;} /*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위아래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20,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좌우는 자동계산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수평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내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비게이션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57342" y="2725700"/>
            <a:ext cx="4074885" cy="3010981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1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*{</a:t>
            </a:r>
            <a:r>
              <a:rPr lang="en-US" altLang="ko-KR" sz="17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box-sizing:border-box</a:t>
            </a:r>
            <a:r>
              <a:rPr lang="en-US" altLang="ko-KR" sz="17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pPr marL="0" indent="0">
              <a:buNone/>
            </a:pP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/*</a:t>
            </a:r>
            <a:r>
              <a:rPr lang="ko-KR" altLang="en-US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모든 요소에 테두리까지 포함한 </a:t>
            </a:r>
            <a:r>
              <a:rPr lang="ko-KR" altLang="en-US" sz="12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너비값지정</a:t>
            </a:r>
            <a:r>
              <a:rPr lang="en-US" altLang="ko-KR" sz="12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</a:p>
          <a:p>
            <a:pPr marL="0" indent="0">
              <a:buNone/>
            </a:pP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list-style:none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</a:p>
          <a:p>
            <a:pPr marL="0" indent="0">
              <a:buNone/>
            </a:pP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1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li{</a:t>
            </a:r>
            <a:r>
              <a:rPr lang="en-US" altLang="ko-KR" sz="2100" b="1" dirty="0" err="1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display:inline-block</a:t>
            </a: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padding:20px;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margin:0 20px;</a:t>
            </a:r>
          </a:p>
          <a:p>
            <a:pPr marL="0" indent="0">
              <a:buNone/>
            </a:pPr>
            <a:r>
              <a:rPr lang="en-US" altLang="ko-KR" sz="21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border:1px solid gray;}</a:t>
            </a:r>
            <a:endParaRPr lang="ko-KR" altLang="en-US" sz="21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2815" y="2800029"/>
            <a:ext cx="2839239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1&lt;/li&gt;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	&lt;li 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메뉴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6&lt;/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nav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2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1156304"/>
            <a:ext cx="9601196" cy="1093411"/>
          </a:xfrm>
        </p:spPr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모델 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600475"/>
            <a:ext cx="9601196" cy="3318936"/>
          </a:xfrm>
        </p:spPr>
        <p:txBody>
          <a:bodyPr numCol="2">
            <a:normAutofit/>
          </a:bodyPr>
          <a:lstStyle/>
          <a:p>
            <a:r>
              <a:rPr lang="en-US" altLang="ko-KR" sz="1800" dirty="0" smtClean="0"/>
              <a:t>width </a:t>
            </a:r>
            <a:r>
              <a:rPr lang="ko-KR" altLang="en-US" sz="1800" dirty="0" smtClean="0"/>
              <a:t>박스 모델의 너비</a:t>
            </a:r>
            <a:endParaRPr lang="en-US" altLang="ko-KR" sz="1800" dirty="0" smtClean="0"/>
          </a:p>
          <a:p>
            <a:r>
              <a:rPr lang="en-US" altLang="ko-KR" sz="1800" dirty="0" smtClean="0"/>
              <a:t>height </a:t>
            </a:r>
            <a:r>
              <a:rPr lang="ko-KR" altLang="en-US" sz="1800" dirty="0" smtClean="0"/>
              <a:t>박스 모델의 높이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box-shadow</a:t>
            </a:r>
            <a:r>
              <a:rPr lang="ko-KR" altLang="en-US" sz="1800" dirty="0" smtClean="0"/>
              <a:t>박스 모델에 그림자 효과 추가</a:t>
            </a:r>
            <a:endParaRPr lang="en-US" altLang="ko-KR" sz="1800" dirty="0" smtClean="0"/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: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수평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수직거리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흐림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번짐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,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색상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inset</a:t>
            </a:r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.box{box-shodow:5px 5px 15px 5px gray;}</a:t>
            </a:r>
            <a:endParaRPr lang="en-US" altLang="ko-KR" sz="1600" b="1" dirty="0">
              <a:solidFill>
                <a:srgbClr val="0070C0"/>
              </a:solidFill>
            </a:endParaRPr>
          </a:p>
          <a:p>
            <a:r>
              <a:rPr lang="ko-KR" altLang="en-US" sz="1600" dirty="0" smtClean="0"/>
              <a:t>그림자효과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getcssscan.com/css-box-shadow-examples</a:t>
            </a:r>
            <a:endParaRPr lang="en-US" altLang="ko-KR" sz="1600" dirty="0" smtClean="0"/>
          </a:p>
          <a:p>
            <a:r>
              <a:rPr lang="ko-KR" altLang="en-US" sz="1800" dirty="0" smtClean="0"/>
              <a:t>테두리 속성 </a:t>
            </a:r>
            <a:r>
              <a:rPr lang="en-US" altLang="ko-KR" sz="1800" dirty="0" smtClean="0"/>
              <a:t>solid/dotted /dashed/ double/</a:t>
            </a:r>
          </a:p>
          <a:p>
            <a:r>
              <a:rPr lang="en-US" altLang="ko-KR" sz="1800" b="1" dirty="0" smtClean="0"/>
              <a:t>border-radius : 25px </a:t>
            </a:r>
            <a:r>
              <a:rPr lang="ko-KR" altLang="en-US" sz="1800" dirty="0" smtClean="0"/>
              <a:t>상하좌우 꼭지점 둥글게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383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시맨틱태그</a:t>
            </a:r>
            <a:endParaRPr lang="ko-KR" altLang="en-US" b="1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2" y="2285999"/>
            <a:ext cx="9601196" cy="3318936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en-US" altLang="ko-KR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Sementic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영어로 직역하자면 </a:t>
            </a:r>
            <a:r>
              <a:rPr lang="ko-KR" altLang="en-US" b="1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의미론 </a:t>
            </a:r>
            <a:r>
              <a:rPr lang="ko-KR" altLang="en-US" b="1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적인</a:t>
            </a:r>
            <a:r>
              <a:rPr lang="ko-KR" altLang="en-US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이라는</a:t>
            </a:r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뜻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시맨틱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태그의 요소로는 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&lt;header&gt;, &lt;</a:t>
            </a:r>
            <a:r>
              <a:rPr lang="en-US" altLang="ko-KR" b="1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</a:t>
            </a:r>
            <a:r>
              <a:rPr lang="en-US" altLang="ko-KR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&gt;, &lt;article&gt;, &lt;section&gt;, &lt;footer&gt;, &lt;main&gt; 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접근성</a:t>
            </a:r>
            <a:r>
              <a:rPr lang="en-US" altLang="ko-KR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검색엔진최적화</a:t>
            </a:r>
            <a:r>
              <a:rPr lang="en-US" altLang="ko-KR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가독성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측면에서 이점</a:t>
            </a:r>
          </a:p>
          <a:p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97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내부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/ 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외부 스타일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59425" y="2770496"/>
            <a:ext cx="4190999" cy="299619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헤드 아래에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&lt;/head&gt;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&lt;style&gt;</a:t>
            </a:r>
          </a:p>
          <a:p>
            <a:pPr marL="457200" lvl="1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p{</a:t>
            </a:r>
          </a:p>
          <a:p>
            <a:pPr marL="914400" lvl="2" indent="0">
              <a:buNone/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font-style:italic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457200" lvl="1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&lt;/style&gt;</a:t>
            </a:r>
          </a:p>
          <a:p>
            <a:pPr marL="0" indent="0">
              <a:buNone/>
            </a:pP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바로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입력할 수 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9983" y="3100857"/>
            <a:ext cx="367124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/>
              <a:t>외부 파일로 </a:t>
            </a:r>
            <a:endParaRPr lang="en-US" altLang="ko-KR" dirty="0" smtClean="0"/>
          </a:p>
          <a:p>
            <a:r>
              <a:rPr lang="en-US" altLang="ko-KR" dirty="0" smtClean="0"/>
              <a:t>style.css</a:t>
            </a:r>
            <a:r>
              <a:rPr lang="ko-KR" altLang="en-US" dirty="0" smtClean="0"/>
              <a:t>를 만들고</a:t>
            </a:r>
            <a:endParaRPr lang="en-US" altLang="ko-KR" dirty="0" smtClean="0"/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문서 안에 </a:t>
            </a:r>
            <a:r>
              <a:rPr lang="en-US" altLang="ko-KR" dirty="0" smtClean="0"/>
              <a:t>link</a:t>
            </a:r>
            <a:r>
              <a:rPr lang="ko-KR" altLang="en-US" dirty="0" smtClean="0"/>
              <a:t>를 걸어준다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5912" y="5244954"/>
            <a:ext cx="4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300" dirty="0" smtClean="0"/>
              <a:t>스펠링이 틀려서 연결이 안 된 경우 많다</a:t>
            </a:r>
            <a:r>
              <a:rPr lang="en-US" altLang="ko-KR" spc="-300" dirty="0" smtClean="0"/>
              <a:t>.</a:t>
            </a:r>
            <a:endParaRPr lang="ko-KR" altLang="en-US" spc="-300" dirty="0"/>
          </a:p>
        </p:txBody>
      </p:sp>
    </p:spTree>
    <p:extLst>
      <p:ext uri="{BB962C8B-B14F-4D97-AF65-F5344CB8AC3E}">
        <p14:creationId xmlns:p14="http://schemas.microsoft.com/office/powerpoint/2010/main" val="202243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0.wp.com/seo.tbwakorea.com/wp-content/uploads/2023/09/%EC%8B%9C%EB%A7%A8%ED%8B%B1-%ED%83%9C%EA%B7%B8_html.png?resize=1024%2C576&amp;ssl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194889"/>
            <a:ext cx="11532929" cy="648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/>
          <p:cNvSpPr/>
          <p:nvPr/>
        </p:nvSpPr>
        <p:spPr>
          <a:xfrm>
            <a:off x="1410346" y="976393"/>
            <a:ext cx="3983064" cy="2061275"/>
          </a:xfrm>
          <a:prstGeom prst="round2Same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우주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우주란 행성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은하계 그리고 모든 형태의 물질과 에너지를 포함한 모든 시공간과 그 내용물 모두를 통틀어 이른다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10346" y="3192651"/>
            <a:ext cx="3983064" cy="15033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은하계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은하는 우주를 구성하고 있는 단위의 하나로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수천억 개 이상의 </a:t>
            </a:r>
            <a:r>
              <a:rPr lang="ko-KR" altLang="en-US" dirty="0" smtClean="0">
                <a:solidFill>
                  <a:schemeClr val="tx1"/>
                </a:solidFill>
              </a:rPr>
              <a:t>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양쪽 모서리가 둥근 사각형 4"/>
          <p:cNvSpPr/>
          <p:nvPr/>
        </p:nvSpPr>
        <p:spPr>
          <a:xfrm rot="10800000">
            <a:off x="1410346" y="4974954"/>
            <a:ext cx="3983064" cy="1689317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제2우주속도 본문 이미지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90" y="4974954"/>
            <a:ext cx="27527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2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간단한 웹사이트 제작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사이트</a:t>
            </a:r>
            <a:r>
              <a:rPr lang="en-US" altLang="ko-KR" dirty="0" smtClean="0"/>
              <a:t> inspect</a:t>
            </a:r>
            <a:r>
              <a:rPr lang="ko-KR" altLang="en-US" dirty="0" smtClean="0"/>
              <a:t>를 해보면서 어떻게 구조가 나누어져 있는지 확인</a:t>
            </a:r>
            <a:r>
              <a:rPr lang="en-US" altLang="ko-KR" dirty="0" smtClean="0"/>
              <a:t>!</a:t>
            </a:r>
          </a:p>
          <a:p>
            <a:pPr lvl="2"/>
            <a:r>
              <a:rPr lang="en-US" altLang="ko-KR" sz="2400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 / main / footer</a:t>
            </a:r>
            <a:endParaRPr lang="en-US" altLang="ko-KR" sz="2400" dirty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/>
              <a:t>블루보틀 사이트 제작하면서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flexbox</a:t>
            </a:r>
            <a:r>
              <a:rPr lang="ko-KR" altLang="en-US" dirty="0" smtClean="0"/>
              <a:t>의 필요성을 알게 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fontawesome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사이트에서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icon </a:t>
            </a:r>
            <a:r>
              <a:rPr lang="ko-KR" altLang="en-US" dirty="0" smtClean="0">
                <a:latin typeface="+mn-ea"/>
              </a:rPr>
              <a:t>무료 사용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cdn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헤드 안에 넣기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07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6191" y="1789319"/>
            <a:ext cx="26725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웹표준</a:t>
            </a:r>
            <a:r>
              <a:rPr lang="ko-KR" altLang="en-US" dirty="0" smtClean="0"/>
              <a:t> </a:t>
            </a:r>
            <a:r>
              <a:rPr lang="en-US" altLang="ko-KR" dirty="0" smtClean="0"/>
              <a:t>W3C HTML</a:t>
            </a:r>
            <a:r>
              <a:rPr lang="ko-KR" altLang="en-US" dirty="0" smtClean="0"/>
              <a:t>검사기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https://validator.w3.org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Validate by File Upload </a:t>
            </a:r>
            <a:r>
              <a:rPr lang="ko-KR" altLang="en-US" dirty="0" smtClean="0"/>
              <a:t>탭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62861" y="3266647"/>
            <a:ext cx="3440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W3C CSS </a:t>
            </a:r>
            <a:r>
              <a:rPr lang="ko-KR" altLang="en-US" dirty="0" smtClean="0"/>
              <a:t>검사기</a:t>
            </a:r>
            <a:endParaRPr lang="en-US" altLang="ko-KR" dirty="0" smtClean="0"/>
          </a:p>
          <a:p>
            <a:r>
              <a:rPr lang="en-US" altLang="ko-KR" dirty="0" smtClean="0"/>
              <a:t>https</a:t>
            </a:r>
            <a:r>
              <a:rPr lang="en-US" altLang="ko-KR" dirty="0"/>
              <a:t>://jigsaw.w3.org/css-validator/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4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미디어 쿼리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미디어 쿼리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교재</a:t>
            </a:r>
            <a:r>
              <a:rPr lang="en-US" altLang="ko-KR" dirty="0" smtClean="0"/>
              <a:t>42</a:t>
            </a:r>
            <a:r>
              <a:rPr lang="ko-KR" altLang="en-US" dirty="0" smtClean="0"/>
              <a:t>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@media </a:t>
            </a:r>
            <a:r>
              <a:rPr lang="en-US" altLang="ko-KR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screen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and (min-width: 768px) and (max-width: 1439px){….}</a:t>
            </a:r>
          </a:p>
          <a:p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미디어유형</a:t>
            </a:r>
            <a:r>
              <a:rPr lang="en-US" altLang="ko-KR" dirty="0" smtClean="0"/>
              <a:t>all /</a:t>
            </a:r>
            <a:r>
              <a:rPr lang="ko-KR" altLang="en-US" dirty="0" smtClean="0"/>
              <a:t>인쇄장치</a:t>
            </a:r>
            <a:r>
              <a:rPr lang="en-US" altLang="ko-KR" dirty="0" smtClean="0"/>
              <a:t>print /</a:t>
            </a:r>
            <a:r>
              <a:rPr lang="ko-KR" altLang="en-US" dirty="0" smtClean="0"/>
              <a:t>컴퓨터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screen/</a:t>
            </a:r>
            <a:r>
              <a:rPr lang="en-US" altLang="ko-KR" dirty="0" err="1" smtClean="0"/>
              <a:t>tv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body { background-color: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darkorange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}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@media screen and (</a:t>
            </a:r>
            <a:r>
              <a:rPr lang="en-US" altLang="ko-KR" b="1" dirty="0" smtClean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-width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768px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/*768</a:t>
            </a:r>
            <a:r>
              <a:rPr lang="ko-KR" altLang="en-US" b="1" dirty="0" err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이하일때</a:t>
            </a:r>
            <a:r>
              <a:rPr lang="ko-KR" altLang="en-US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아래 적용</a:t>
            </a:r>
            <a:r>
              <a:rPr lang="en-US" altLang="ko-KR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body { background-color: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rgb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(233, 231, 255); }</a:t>
            </a:r>
          </a:p>
          <a:p>
            <a:pPr marL="914400" lvl="2" indent="0">
              <a:buNone/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0161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웹반응형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페이지 살펴보기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https://www.bostonglobe.com/ </a:t>
            </a:r>
            <a:r>
              <a:rPr lang="ko-KR" altLang="en-US" dirty="0" smtClean="0"/>
              <a:t>보스턴글로브 교재</a:t>
            </a:r>
            <a:r>
              <a:rPr lang="en-US" altLang="ko-KR" dirty="0" smtClean="0"/>
              <a:t>27</a:t>
            </a:r>
            <a:r>
              <a:rPr lang="ko-KR" altLang="en-US" dirty="0" smtClean="0"/>
              <a:t>쪽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https://www.joonganggroup.com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중앙그룹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https://www.lahanhotels.com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라한호텔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5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그리드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레이아웃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1430"/>
              </p:ext>
            </p:extLst>
          </p:nvPr>
        </p:nvGraphicFramePr>
        <p:xfrm>
          <a:off x="1295400" y="2557463"/>
          <a:ext cx="9601200" cy="29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</a:tblGrid>
              <a:tr h="145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Lorem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ipsum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dolor sit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consectetur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adipisicing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elit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reprehenderit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48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그리드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레이아웃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681430"/>
              </p:ext>
            </p:extLst>
          </p:nvPr>
        </p:nvGraphicFramePr>
        <p:xfrm>
          <a:off x="1295400" y="2557463"/>
          <a:ext cx="9601200" cy="291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3200400"/>
                <a:gridCol w="3200400"/>
              </a:tblGrid>
              <a:tr h="145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Lorem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ipsum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dolor sit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consectetur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adipisicing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elit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Amet</a:t>
                      </a:r>
                      <a:r>
                        <a:rPr lang="en-US" altLang="ko-KR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en-US" altLang="ko-KR" sz="2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reprehenderit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145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Lorem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ipsum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dolor sit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consectetur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adipisicing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elit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Amet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reprehenderit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4251" y="735163"/>
            <a:ext cx="10957301" cy="57861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&lt;div class=“wrapper”&gt;</a:t>
            </a:r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=“items1”&gt;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=“items2”&gt;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=“items3”&gt;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=“items4”&gt;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&lt;div class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=“items5”&gt;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Lorem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ipsum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dolor sit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consectetur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adipisicing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Amet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reprehenderit</a:t>
            </a:r>
            <a:r>
              <a:rPr lang="en-US" altLang="ko-KR" sz="16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</a:t>
            </a:r>
            <a:r>
              <a:rPr lang="en-US" altLang="ko-KR" sz="16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6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&lt;/div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.wrapper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width: 700px;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display: grid; /*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그리드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컨테이너 지정*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grid-template-columns: 1fr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1fr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1fr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/*repeat(3, 1fr)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쓸수있다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/*200px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200px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/*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너비가 같은 칼럼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개*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grid-template-rows:100px; /*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줄은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minmax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(100px,auto)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줄높이는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최소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100px*/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			 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/*grid-gap: 20px 30px; /*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칼럼갭과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로우갭</a:t>
            </a:r>
            <a:r>
              <a:rPr lang="ko-KR" altLang="en-US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/*/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.items1, .items3, .items5{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background-color: </a:t>
            </a:r>
            <a:r>
              <a:rPr lang="en-US" altLang="ko-KR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gainsboro</a:t>
            </a:r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6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2472" y="2233535"/>
            <a:ext cx="332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fr</a:t>
            </a:r>
            <a:r>
              <a:rPr lang="en-US" altLang="ko-KR" sz="2400" dirty="0" smtClean="0"/>
              <a:t>action </a:t>
            </a:r>
            <a:r>
              <a:rPr lang="ko-KR" altLang="en-US" sz="2400" dirty="0" smtClean="0"/>
              <a:t>부분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일부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분수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1600" dirty="0" smtClean="0"/>
              <a:t>정석 </a:t>
            </a:r>
            <a:r>
              <a:rPr lang="en-US" altLang="ko-KR" sz="1600" dirty="0" smtClean="0"/>
              <a:t>428page</a:t>
            </a:r>
          </a:p>
          <a:p>
            <a:r>
              <a:rPr lang="ko-KR" altLang="en-US" sz="1600" dirty="0" err="1" smtClean="0"/>
              <a:t>그리드개념폴더</a:t>
            </a:r>
            <a:r>
              <a:rPr lang="en-US" altLang="ko-KR" sz="1600" dirty="0" smtClean="0"/>
              <a:t>-grid / </a:t>
            </a:r>
            <a:r>
              <a:rPr lang="en-US" altLang="ko-KR" sz="1600" dirty="0" err="1" smtClean="0"/>
              <a:t>grid_fill_fit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017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다이어그램 8"/>
          <p:cNvGraphicFramePr/>
          <p:nvPr>
            <p:extLst>
              <p:ext uri="{D42A27DB-BD31-4B8C-83A1-F6EECF244321}">
                <p14:modId xmlns:p14="http://schemas.microsoft.com/office/powerpoint/2010/main" val="34387692"/>
              </p:ext>
            </p:extLst>
          </p:nvPr>
        </p:nvGraphicFramePr>
        <p:xfrm>
          <a:off x="1317811" y="1385048"/>
          <a:ext cx="9184342" cy="431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720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float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속성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614" y="2652998"/>
            <a:ext cx="3272952" cy="3317875"/>
          </a:xfrm>
        </p:spPr>
      </p:pic>
      <p:sp>
        <p:nvSpPr>
          <p:cNvPr id="5" name="TextBox 4"/>
          <p:cNvSpPr txBox="1"/>
          <p:nvPr/>
        </p:nvSpPr>
        <p:spPr>
          <a:xfrm>
            <a:off x="5483717" y="2652998"/>
            <a:ext cx="5262979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float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left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그림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태그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왼쪽에 배치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margin-left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왼쪽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30px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떨어지게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태그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width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 크기를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500px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80%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 했을 때와의 차이를 비교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border:solid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10px red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해당 영역 크기 비교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3717" y="5328321"/>
            <a:ext cx="3326552" cy="52322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추가로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position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absolute; 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right : 20%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그림 위치를 바꿔본다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flex-box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플렉스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박스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r>
              <a:rPr lang="ko-KR" altLang="en-US" sz="1400" dirty="0"/>
              <a:t>항목이 여러 개 있을 때 일괄적으로 한꺼번에 배치할 수 </a:t>
            </a:r>
            <a:r>
              <a:rPr lang="ko-KR" altLang="en-US" sz="1400" dirty="0" smtClean="0"/>
              <a:t>있도록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justify-content </a:t>
            </a:r>
            <a:r>
              <a:rPr lang="ko-KR" altLang="en-US" sz="1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가로축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방향의 정렬 방법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flex-end/center/flex-start;</a:t>
            </a:r>
          </a:p>
          <a:p>
            <a:pPr marL="3657600" lvl="8" indent="0">
              <a:buNone/>
            </a:pP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space-between/space-around</a:t>
            </a: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align-items </a:t>
            </a:r>
            <a:r>
              <a:rPr lang="ko-KR" altLang="en-US" sz="16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세로축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방향의 정렬 방법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flex-end/center/flex-start;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align-content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세로줄 여러 줄로 표시된 항목의 정렬 방법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부모 요소에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flex;</a:t>
            </a:r>
          </a:p>
          <a:p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flex-direction: </a:t>
            </a:r>
            <a:r>
              <a:rPr lang="en-US" altLang="ko-KR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column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정렬할 </a:t>
            </a:r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방향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지정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가로로 된 목록 등을 </a:t>
            </a:r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세로로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지정 배치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/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=&gt; justify-content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세로로 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align-items</a:t>
            </a:r>
            <a:r>
              <a:rPr lang="ko-KR" altLang="en-US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가로방향으로 </a:t>
            </a:r>
            <a:r>
              <a:rPr lang="ko-KR" altLang="en-US" sz="15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바뀐다</a:t>
            </a:r>
            <a:r>
              <a:rPr lang="en-US" altLang="ko-KR" sz="15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sz="3000" dirty="0" smtClean="0"/>
          </a:p>
          <a:p>
            <a:endParaRPr lang="en-US" altLang="ko-KR" dirty="0" smtClean="0"/>
          </a:p>
          <a:p>
            <a:r>
              <a:rPr lang="en-US" altLang="ko-KR" sz="1800" dirty="0" smtClean="0"/>
              <a:t>                         </a:t>
            </a:r>
            <a:r>
              <a:rPr lang="en-US" altLang="ko-KR" sz="1800" dirty="0" err="1" smtClean="0"/>
              <a:t>flexfloggy</a:t>
            </a:r>
            <a:r>
              <a:rPr lang="en-US" altLang="ko-KR" sz="1800" dirty="0" smtClean="0"/>
              <a:t> game</a:t>
            </a:r>
            <a:endParaRPr lang="en-US" altLang="ko-KR" sz="1800" dirty="0"/>
          </a:p>
        </p:txBody>
      </p:sp>
      <p:sp>
        <p:nvSpPr>
          <p:cNvPr id="4" name="AutoShape 2" descr="Flexbox Froggy로 Css Flexbox공부하기 (및 정답 공유) 1~10번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59" y="4726622"/>
            <a:ext cx="1149246" cy="11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21" y="62440"/>
            <a:ext cx="4267200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21" y="3752850"/>
            <a:ext cx="5334000" cy="3724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4" y="0"/>
            <a:ext cx="5886450" cy="3752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88" y="5553075"/>
            <a:ext cx="5324475" cy="384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39" y="2093912"/>
            <a:ext cx="4348896" cy="331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811376" y="4235936"/>
            <a:ext cx="2084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flex-box</a:t>
            </a:r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이용해서</a:t>
            </a:r>
            <a:endParaRPr lang="en-US" altLang="ko-KR" sz="24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만들어 보기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2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flex-box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부모요소에 적용하기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/>
            <a:r>
              <a:rPr lang="en-US" altLang="ko-KR" dirty="0">
                <a:hlinkClick r:id="rId2"/>
              </a:rPr>
              <a:t>https://flexboxfroggy.com/#ko</a:t>
            </a:r>
            <a:r>
              <a:rPr lang="en-US" altLang="ko-KR" dirty="0"/>
              <a:t> </a:t>
            </a:r>
            <a:r>
              <a:rPr lang="ko-KR" altLang="en-US" dirty="0" smtClean="0"/>
              <a:t>개구리게임으로 익숙해져요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ko-KR" sz="1200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</a:t>
            </a:r>
            <a:r>
              <a:rPr lang="ko-KR" altLang="ko-KR" sz="1200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lex-start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왼쪽으로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flex-end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오른쪽으로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center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요소들을 컨테이너의 가운데로 정렬합니다.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space-between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 사이에 동일한 간격을 둡니다.</a:t>
            </a:r>
          </a:p>
          <a:p>
            <a:pPr marL="0" lv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space-around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요소들 주위에 동일한 간격을 둡니다.</a:t>
            </a:r>
          </a:p>
          <a:p>
            <a:pPr marL="0" indent="0" defTabSz="91440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예를 들어, </a:t>
            </a:r>
            <a:r>
              <a:rPr lang="ko-KR" altLang="ko-KR" sz="1200" b="1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justify-content: flex-end;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개구리를 </a:t>
            </a:r>
            <a:r>
              <a:rPr lang="ko-KR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오른쪽</a:t>
            </a:r>
            <a:r>
              <a:rPr lang="en-US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끝</a:t>
            </a:r>
            <a:r>
              <a:rPr lang="ko-KR" altLang="ko-KR" sz="16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으로 </a:t>
            </a:r>
            <a:r>
              <a:rPr lang="ko-KR" altLang="ko-KR" sz="16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이동시킵니다.</a:t>
            </a:r>
            <a:endParaRPr lang="ko-KR" altLang="ko-KR" sz="280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en-US" altLang="ko-KR" dirty="0">
              <a:latin typeface="나눔바른펜" panose="020B0503000000000000" pitchFamily="50" charset="-127"/>
              <a:ea typeface="나눔바른펜" panose="020B0503000000000000" pitchFamily="50" charset="-127"/>
              <a:hlinkClick r:id="rId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43A0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608" y="2557978"/>
            <a:ext cx="67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수업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연습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쉬는 시간</a:t>
            </a:r>
            <a:endParaRPr lang="en-US" altLang="ko-KR" dirty="0" smtClean="0"/>
          </a:p>
          <a:p>
            <a:r>
              <a:rPr lang="en-US" altLang="ko-KR" sz="4800" dirty="0" smtClean="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3:00</a:t>
            </a:r>
            <a:r>
              <a:rPr lang="ko-KR" altLang="en-US" sz="4800" dirty="0" smtClean="0">
                <a:latin typeface="HY수평선B" panose="02030600000101010101" pitchFamily="18" charset="-127"/>
                <a:ea typeface="HY수평선B" panose="02030600000101010101" pitchFamily="18" charset="-127"/>
              </a:rPr>
              <a:t>분까지 쉬는 시간</a:t>
            </a:r>
            <a:endParaRPr lang="ko-KR" altLang="en-US" sz="48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7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트랜지션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transition-property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트랜지션의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적용 대상을 지정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all</a:t>
            </a: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transition-duration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실행시간 지정 단위는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s(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초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transition-timing-function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실행 형태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transition-delay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지연시간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transition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위의 속성을 한꺼번에 지정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800" dirty="0"/>
              <a:t>연습 </a:t>
            </a:r>
            <a:r>
              <a:rPr lang="en-US" altLang="ko-KR" sz="1800" dirty="0" err="1"/>
              <a:t>hf</a:t>
            </a:r>
            <a:r>
              <a:rPr lang="en-US" altLang="ko-KR" sz="1800" dirty="0"/>
              <a:t>, 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5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트랜지션이란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요소를 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왜곡 시키는 단순한 변형에서 요소의 배경색이 바뀌거나 도형의 모양이 바뀌는 스타일 속성이 바뀌는 것을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마우스를 올리면 파란 도형이 빨간 동그라미로 바뀔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sz="1800" dirty="0" smtClean="0"/>
              <a:t>transition-timing-function</a:t>
            </a:r>
            <a:r>
              <a:rPr lang="ko-KR" altLang="en-US" sz="1800" dirty="0" smtClean="0"/>
              <a:t>속성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트랜지션</a:t>
            </a:r>
            <a:r>
              <a:rPr lang="ko-KR" altLang="en-US" sz="1800" dirty="0" smtClean="0"/>
              <a:t> 속도 곡선 지정 </a:t>
            </a:r>
            <a:endParaRPr lang="en-US" altLang="ko-KR" sz="1800" dirty="0"/>
          </a:p>
          <a:p>
            <a:r>
              <a:rPr lang="en-US" altLang="ko-KR" sz="1800" dirty="0" smtClean="0"/>
              <a:t>linear / ease/ ease-in </a:t>
            </a:r>
            <a:r>
              <a:rPr lang="ko-KR" altLang="en-US" sz="1800" dirty="0" smtClean="0"/>
              <a:t>시작 느리게 </a:t>
            </a:r>
            <a:r>
              <a:rPr lang="en-US" altLang="ko-KR" sz="1800" dirty="0" smtClean="0"/>
              <a:t>/ ease-out / ease-in-out /cubic-</a:t>
            </a:r>
            <a:r>
              <a:rPr lang="en-US" altLang="ko-KR" sz="1800" dirty="0" err="1" smtClean="0"/>
              <a:t>bezier</a:t>
            </a:r>
            <a:r>
              <a:rPr lang="en-US" altLang="ko-KR" sz="1800" dirty="0" smtClean="0"/>
              <a:t>(…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88261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애니메이션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fadeIn</a:t>
            </a:r>
            <a:r>
              <a:rPr lang="en-US" altLang="ko-KR" dirty="0" smtClean="0"/>
              <a:t>{</a:t>
            </a:r>
          </a:p>
          <a:p>
            <a:pPr lvl="1"/>
            <a:r>
              <a:rPr lang="en-US" altLang="ko-KR" dirty="0" smtClean="0"/>
              <a:t>0%{opacity:0;}</a:t>
            </a:r>
          </a:p>
          <a:p>
            <a:pPr lvl="1"/>
            <a:r>
              <a:rPr lang="en-US" altLang="ko-KR" dirty="0" smtClean="0"/>
              <a:t>100%{opacity:1;}</a:t>
            </a:r>
          </a:p>
          <a:p>
            <a:pPr lvl="1"/>
            <a:r>
              <a:rPr lang="en-US" altLang="ko-KR" dirty="0" smtClean="0"/>
              <a:t>}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해당 클래스나 </a:t>
            </a:r>
            <a:r>
              <a:rPr lang="ko-KR" altLang="en-US" dirty="0" err="1" smtClean="0"/>
              <a:t>태그등에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opacity:0;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#monitor</a:t>
            </a:r>
            <a:r>
              <a:rPr lang="ko-KR" altLang="en-US" dirty="0" smtClean="0"/>
              <a:t> </a:t>
            </a:r>
            <a:r>
              <a:rPr lang="en-US" altLang="ko-KR" dirty="0" smtClean="0"/>
              <a:t>.animate{</a:t>
            </a:r>
            <a:r>
              <a:rPr lang="en-US" altLang="ko-KR" dirty="0" err="1" smtClean="0"/>
              <a:t>transform:translateX</a:t>
            </a:r>
            <a:r>
              <a:rPr lang="en-US" altLang="ko-KR" dirty="0" smtClean="0"/>
              <a:t>(14em);}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3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애니메이션 속성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@</a:t>
            </a:r>
            <a:r>
              <a:rPr lang="en-US" altLang="ko-KR" dirty="0" err="1" smtClean="0"/>
              <a:t>keyframes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애니메이션이 바뀌는 지점 설정</a:t>
            </a:r>
            <a:endParaRPr lang="en-US" altLang="ko-KR" dirty="0" smtClean="0"/>
          </a:p>
          <a:p>
            <a:r>
              <a:rPr lang="en-US" altLang="ko-KR" dirty="0" smtClean="0"/>
              <a:t>animation-delay </a:t>
            </a:r>
            <a:r>
              <a:rPr lang="ko-KR" altLang="en-US" dirty="0" smtClean="0"/>
              <a:t>시작 시간 지정</a:t>
            </a:r>
            <a:endParaRPr lang="en-US" altLang="ko-KR" dirty="0" smtClean="0"/>
          </a:p>
          <a:p>
            <a:r>
              <a:rPr lang="en-US" altLang="ko-KR" dirty="0" smtClean="0"/>
              <a:t>animation-direction </a:t>
            </a:r>
            <a:r>
              <a:rPr lang="ko-KR" altLang="en-US" dirty="0" smtClean="0"/>
              <a:t>애</a:t>
            </a:r>
            <a:r>
              <a:rPr lang="ko-KR" altLang="en-US" dirty="0"/>
              <a:t>니</a:t>
            </a:r>
            <a:r>
              <a:rPr lang="ko-KR" altLang="en-US" dirty="0" smtClean="0"/>
              <a:t>메이션 종료 뒤 처음부터 시작</a:t>
            </a:r>
            <a:r>
              <a:rPr lang="en-US" altLang="ko-KR" dirty="0" smtClean="0"/>
              <a:t>?</a:t>
            </a:r>
            <a:r>
              <a:rPr lang="ko-KR" altLang="en-US" dirty="0" smtClean="0"/>
              <a:t>반대방향으로 진행할지 지정</a:t>
            </a:r>
            <a:endParaRPr lang="en-US" altLang="ko-KR" dirty="0" smtClean="0"/>
          </a:p>
          <a:p>
            <a:r>
              <a:rPr lang="en-US" altLang="ko-KR" dirty="0" smtClean="0"/>
              <a:t>animation-duration </a:t>
            </a:r>
            <a:r>
              <a:rPr lang="ko-KR" altLang="en-US" dirty="0" smtClean="0"/>
              <a:t>실행시간 </a:t>
            </a:r>
            <a:r>
              <a:rPr lang="en-US" altLang="ko-KR" dirty="0" smtClean="0"/>
              <a:t>s(</a:t>
            </a:r>
            <a:r>
              <a:rPr lang="ko-KR" altLang="en-US" dirty="0" smtClean="0"/>
              <a:t>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단위</a:t>
            </a:r>
            <a:endParaRPr lang="en-US" altLang="ko-KR" dirty="0" smtClean="0"/>
          </a:p>
          <a:p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animation </a:t>
            </a:r>
            <a:r>
              <a:rPr lang="ko-KR" altLang="en-US" dirty="0" smtClean="0"/>
              <a:t>속성 한꺼번에 묶어서 지정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530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transition-timing-function 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속성값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처음에 천천히 시작 점점 빨라지다 마지막에 천천히 끝냄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linear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시작부터 끝까지 똑같은 속도로 진행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ease-in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시작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ease-out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끝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ease-in-out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느리게 시작하고 느리게 끝냄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1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9887" t="24350" r="19689" b="12824"/>
          <a:stretch/>
        </p:blipFill>
        <p:spPr>
          <a:xfrm>
            <a:off x="350951" y="1390979"/>
            <a:ext cx="7451929" cy="5222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951" y="426720"/>
            <a:ext cx="6752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HF</a:t>
            </a:r>
            <a:r>
              <a:rPr lang="ko-KR" altLang="en-US" sz="2800" dirty="0" smtClean="0"/>
              <a:t>한국금융주택공사 페이지 따라 만들기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591040" y="4206240"/>
            <a:ext cx="173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test/</a:t>
            </a:r>
            <a:r>
              <a:rPr lang="ko-KR" altLang="en-US" dirty="0"/>
              <a:t>연습</a:t>
            </a:r>
            <a:r>
              <a:rPr lang="en-US" altLang="ko-KR" dirty="0"/>
              <a:t>hf.html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4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float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속성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2556932"/>
            <a:ext cx="7268028" cy="331893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왼쪽이나 오른쪽으로 </a:t>
            </a:r>
            <a:r>
              <a:rPr lang="ko-KR" altLang="en-US" dirty="0" smtClean="0"/>
              <a:t>배치 </a:t>
            </a:r>
            <a:r>
              <a:rPr lang="en-US" altLang="ko-KR" dirty="0" smtClean="0"/>
              <a:t>/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left/right/none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기본값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이미지와 문단을 가져와서</a:t>
            </a:r>
            <a:endParaRPr lang="en-US" altLang="ko-KR" dirty="0" smtClean="0"/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float:left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margin:40px;}</a:t>
            </a:r>
          </a:p>
          <a:p>
            <a:endParaRPr lang="en-US" altLang="ko-KR" dirty="0"/>
          </a:p>
          <a:p>
            <a:r>
              <a:rPr lang="en-US" altLang="ko-KR" dirty="0" err="1" smtClean="0"/>
              <a:t>clear:left</a:t>
            </a:r>
            <a:r>
              <a:rPr lang="en-US" altLang="ko-KR" dirty="0" smtClean="0"/>
              <a:t>;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플로팅해제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right/both(</a:t>
            </a:r>
            <a:r>
              <a:rPr lang="ko-KR" altLang="en-US" dirty="0" smtClean="0"/>
              <a:t>양쪽모두해제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위치 지정속성 </a:t>
            </a:r>
            <a:r>
              <a:rPr lang="en-US" altLang="ko-KR" dirty="0" smtClean="0"/>
              <a:t>: left, right, top, bottom</a:t>
            </a:r>
          </a:p>
          <a:p>
            <a:r>
              <a:rPr lang="en-US" altLang="ko-KR" dirty="0" smtClean="0"/>
              <a:t>position: static, </a:t>
            </a:r>
            <a:r>
              <a:rPr lang="en-US" altLang="ko-KR" dirty="0" err="1" smtClean="0"/>
              <a:t>relaive</a:t>
            </a:r>
            <a:r>
              <a:rPr lang="en-US" altLang="ko-KR" dirty="0" smtClean="0"/>
              <a:t>, absolute, fixed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84343" y="3541486"/>
            <a:ext cx="145424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나란히 놓기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8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1162595"/>
            <a:ext cx="4632959" cy="4752462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&lt;style&gt; 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div {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width: 100px;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height: 100px;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background-color: red;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position: relative;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animation-name: example;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animation-duration: 4s;</a:t>
            </a:r>
          </a:p>
          <a:p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 animation-delay: 2s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;}</a:t>
            </a:r>
            <a:endParaRPr lang="en-US" altLang="ko-KR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1383" y="1162595"/>
            <a:ext cx="54737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keyframes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example {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0% 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background-color:red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25%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background-color:yellow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left:200px;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50%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background-color:blue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left:200px; top:200px;}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75% 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background-color:green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top:200px;}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 100% {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background-color:red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; left:0px; top:0px;}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&lt;/style&gt;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사용법에 대한 간단한 내용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만든 사이트 보기 </a:t>
            </a:r>
            <a:r>
              <a:rPr lang="en-US" altLang="ko-KR" dirty="0" err="1" smtClean="0"/>
              <a:t>pinterest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9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CDN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Content Delivery Network </a:t>
            </a:r>
            <a:endParaRPr lang="en-US" altLang="ko-KR" sz="1800" dirty="0" smtClean="0">
              <a:latin typeface="+mj-ea"/>
              <a:ea typeface="+mj-ea"/>
            </a:endParaRPr>
          </a:p>
          <a:p>
            <a:r>
              <a:rPr lang="ko-KR" altLang="en-US" sz="1800" dirty="0" smtClean="0">
                <a:latin typeface="+mj-ea"/>
                <a:ea typeface="+mj-ea"/>
              </a:rPr>
              <a:t>파일을 </a:t>
            </a:r>
            <a:r>
              <a:rPr lang="ko-KR" altLang="en-US" sz="1800" dirty="0">
                <a:latin typeface="+mj-ea"/>
                <a:ea typeface="+mj-ea"/>
              </a:rPr>
              <a:t>여러 공개 서버에 분산시키고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사용자가 접속하는 지역과 가장 가까운 곳의 서버에서 파일을 전송하는 </a:t>
            </a:r>
            <a:r>
              <a:rPr lang="ko-KR" altLang="en-US" sz="1800" dirty="0" smtClean="0">
                <a:latin typeface="+mj-ea"/>
                <a:ea typeface="+mj-ea"/>
              </a:rPr>
              <a:t>기술</a:t>
            </a:r>
            <a:endParaRPr lang="en-US" altLang="ko-KR" sz="1800" dirty="0" smtClean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 smtClean="0">
                <a:latin typeface="+mj-ea"/>
                <a:ea typeface="+mj-ea"/>
              </a:rPr>
              <a:t>css</a:t>
            </a:r>
            <a:r>
              <a:rPr lang="ko-KR" altLang="en-US" sz="1800" dirty="0" smtClean="0">
                <a:latin typeface="+mj-ea"/>
                <a:ea typeface="+mj-ea"/>
              </a:rPr>
              <a:t>밑으로 갈수록 중요한</a:t>
            </a:r>
            <a:r>
              <a:rPr lang="en-US" altLang="ko-KR" sz="1800" dirty="0" smtClean="0">
                <a:latin typeface="+mj-ea"/>
                <a:ea typeface="+mj-ea"/>
              </a:rPr>
              <a:t>. </a:t>
            </a:r>
            <a:r>
              <a:rPr lang="ko-KR" altLang="en-US" sz="1800" dirty="0" smtClean="0">
                <a:latin typeface="+mj-ea"/>
                <a:ea typeface="+mj-ea"/>
              </a:rPr>
              <a:t>나중에 입력된 </a:t>
            </a:r>
            <a:r>
              <a:rPr lang="en-US" altLang="ko-KR" sz="1800" dirty="0" err="1" smtClean="0">
                <a:latin typeface="+mj-ea"/>
                <a:ea typeface="+mj-ea"/>
              </a:rPr>
              <a:t>css</a:t>
            </a:r>
            <a:r>
              <a:rPr lang="ko-KR" altLang="en-US" sz="1800" dirty="0" smtClean="0">
                <a:latin typeface="+mj-ea"/>
                <a:ea typeface="+mj-ea"/>
              </a:rPr>
              <a:t>가 </a:t>
            </a:r>
            <a:r>
              <a:rPr lang="en-US" altLang="ko-KR" sz="1800" dirty="0" smtClean="0">
                <a:latin typeface="+mj-ea"/>
                <a:ea typeface="+mj-ea"/>
              </a:rPr>
              <a:t>overwrite</a:t>
            </a:r>
            <a:r>
              <a:rPr lang="ko-KR" altLang="en-US" sz="1800" dirty="0" smtClean="0">
                <a:latin typeface="+mj-ea"/>
                <a:ea typeface="+mj-ea"/>
              </a:rPr>
              <a:t>되어 진다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sz="1800" dirty="0" smtClean="0">
                <a:latin typeface="+mj-ea"/>
                <a:ea typeface="+mj-ea"/>
              </a:rPr>
              <a:t>위에 부트스트랩 </a:t>
            </a:r>
            <a:r>
              <a:rPr lang="en-US" altLang="ko-KR" sz="1800" dirty="0" smtClean="0">
                <a:latin typeface="+mj-ea"/>
                <a:ea typeface="+mj-ea"/>
              </a:rPr>
              <a:t>CDN</a:t>
            </a:r>
            <a:r>
              <a:rPr lang="ko-KR" altLang="en-US" sz="1800" dirty="0" smtClean="0">
                <a:latin typeface="+mj-ea"/>
                <a:ea typeface="+mj-ea"/>
              </a:rPr>
              <a:t>을 넣기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 smtClean="0">
                <a:latin typeface="+mj-ea"/>
                <a:ea typeface="+mj-ea"/>
              </a:rPr>
              <a:t>body</a:t>
            </a:r>
            <a:r>
              <a:rPr lang="ko-KR" altLang="en-US" sz="1800" dirty="0" smtClean="0">
                <a:latin typeface="+mj-ea"/>
                <a:ea typeface="+mj-ea"/>
              </a:rPr>
              <a:t>태그 맨 아래에 </a:t>
            </a:r>
            <a:r>
              <a:rPr lang="en-US" altLang="ko-KR" sz="1800" dirty="0" smtClean="0">
                <a:latin typeface="+mj-ea"/>
                <a:ea typeface="+mj-ea"/>
              </a:rPr>
              <a:t>JS </a:t>
            </a:r>
            <a:r>
              <a:rPr lang="ko-KR" altLang="en-US" sz="1800" dirty="0" smtClean="0">
                <a:latin typeface="+mj-ea"/>
                <a:ea typeface="+mj-ea"/>
              </a:rPr>
              <a:t>넣기</a:t>
            </a:r>
            <a:r>
              <a:rPr lang="en-US" altLang="ko-KR" sz="180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76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1635" y="982131"/>
            <a:ext cx="9914962" cy="5163174"/>
          </a:xfrm>
        </p:spPr>
        <p:txBody>
          <a:bodyPr>
            <a:normAutofit fontScale="62500" lnSpcReduction="20000"/>
          </a:bodyPr>
          <a:lstStyle/>
          <a:p>
            <a:pPr fontAlgn="base"/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dothome.co.kr 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 가입</a:t>
            </a:r>
          </a:p>
          <a:p>
            <a:pPr fontAlgn="base"/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무료 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호스팅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기간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지나면 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개월</a:t>
            </a:r>
            <a:r>
              <a:rPr lang="en-US" altLang="ko-KR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이메일로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연장신청하라고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오면 </a:t>
            </a:r>
            <a:r>
              <a:rPr lang="ko-KR" altLang="en-US" sz="3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연장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무료 </a:t>
            </a:r>
            <a:r>
              <a:rPr lang="ko-KR" altLang="en-US" sz="3600" dirty="0" err="1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호스팅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신청</a:t>
            </a:r>
          </a:p>
          <a:p>
            <a:pPr fontAlgn="base"/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가입한 아이디로 로그인 후 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 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호스팅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 중 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무료 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호스팅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선택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[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무료 </a:t>
            </a:r>
            <a:r>
              <a:rPr lang="ko-KR" altLang="en-US" sz="3600" dirty="0" err="1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호스팅</a:t>
            </a:r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항목 </a:t>
            </a:r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신청하기</a:t>
            </a:r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 </a:t>
            </a:r>
            <a:r>
              <a:rPr lang="ko-KR" altLang="en-US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클릭</a:t>
            </a:r>
            <a:r>
              <a:rPr lang="en-US" altLang="ko-KR" sz="3600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solidFill>
                <a:srgbClr val="250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무료 </a:t>
            </a:r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호스팅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안내 화면 읽고 숙지했습니다 체크 후 신청하기 클릭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ko-KR" altLang="en-US" sz="3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인증 후 무료 사용정책 확인 동의 체크</a:t>
            </a:r>
            <a:r>
              <a:rPr lang="en-US" altLang="ko-KR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ko-KR" altLang="en-US" sz="3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​</a:t>
            </a:r>
            <a:endParaRPr lang="ko-KR" altLang="en-US" sz="3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ko-KR" altLang="en-US" sz="3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** </a:t>
            </a:r>
            <a:r>
              <a:rPr lang="ko-KR" altLang="en-US" sz="3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아이디와 비밀번호 꼭 기억</a:t>
            </a:r>
            <a:r>
              <a:rPr lang="ko-KR" altLang="en-US" sz="3600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하기 </a:t>
            </a:r>
            <a:r>
              <a:rPr lang="ko-KR" altLang="en-US" sz="3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**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1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81635" y="982131"/>
            <a:ext cx="9914962" cy="5163174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3716" t="4054" r="14798" b="16666"/>
          <a:stretch/>
        </p:blipFill>
        <p:spPr>
          <a:xfrm>
            <a:off x="1482812" y="398219"/>
            <a:ext cx="8303742" cy="588032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367684" y="2415457"/>
            <a:ext cx="2397211" cy="4375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57565" y="2692052"/>
            <a:ext cx="1305165" cy="646331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본인의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사이트 주소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4095" y="4760359"/>
            <a:ext cx="3804247" cy="369332"/>
          </a:xfrm>
          <a:prstGeom prst="rect">
            <a:avLst/>
          </a:prstGeom>
          <a:ln w="9525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로그인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호스팅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관리 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-&gt; </a:t>
            </a:r>
            <a:r>
              <a:rPr lang="ko-KR" altLang="en-US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웹호스팅</a:t>
            </a:r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목록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0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https://cafeptthumb-phinf.pstatic.net/MjAyMzA3MTJfNiAg/MDAxNjg5MTMwNDE4NjIz.frnQtA-ftoCAKY29WQQlKwmQ9itDd6unztzHdsEBH0wg.nf52WOsyRNWfFFwC42mULnNfDmLUuRmRo5VGD4hVlHUg.PNG/image.png?type=w1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42" y="436847"/>
            <a:ext cx="8383307" cy="112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64246" y="5060411"/>
            <a:ext cx="4410636" cy="389965"/>
          </a:xfrm>
          <a:prstGeom prst="rect">
            <a:avLst/>
          </a:prstGeom>
          <a:noFill/>
          <a:ln w="57150">
            <a:solidFill>
              <a:srgbClr val="25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34030" y="999243"/>
            <a:ext cx="9601196" cy="1303867"/>
          </a:xfrm>
        </p:spPr>
        <p:txBody>
          <a:bodyPr>
            <a:noAutofit/>
          </a:bodyPr>
          <a:lstStyle/>
          <a:p>
            <a:pPr fontAlgn="base"/>
            <a:r>
              <a:rPr lang="ko-KR" altLang="en-US" sz="2000" dirty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★★★ </a:t>
            </a:r>
            <a:r>
              <a:rPr lang="ko-KR" altLang="en-US" sz="2000" dirty="0" err="1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파일질라</a:t>
            </a:r>
            <a:r>
              <a:rPr lang="ko-KR" altLang="en-US" sz="2000" dirty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받을 때 초록 버튼 누르지 말기</a:t>
            </a:r>
            <a:r>
              <a:rPr lang="en-US" altLang="ko-KR" sz="2000" dirty="0" smtClean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br>
              <a:rPr lang="en-US" altLang="ko-KR" sz="2000" dirty="0" smtClean="0">
                <a:solidFill>
                  <a:srgbClr val="FF00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파일질라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다운받을 때에는</a:t>
            </a:r>
            <a:b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초록버튼이 아닌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아래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쪽 작은 글씨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★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"</a:t>
            </a:r>
            <a: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show additional download options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"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눌러서 </a:t>
            </a: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2000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exe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파일 받아 설치</a:t>
            </a:r>
            <a:b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04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https://cafeptthumb-phinf.pstatic.net/MjAyMzA3MTJfMjE1/MDAxNjg5MTMwMTgyNjcy.zFCDqVVkWCLeFPMmVBKA0ZWZ1R--3j_1o7JLwAm6Eqkg.YCWZPho4m9eFH8zdxCyC_LAlIcBtdkBDQxHqbh4tlnEg.PNG/image.png?type=w1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23" y="257280"/>
            <a:ext cx="8544674" cy="65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04483" y="1584134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호스트 부분 </a:t>
            </a:r>
            <a:r>
              <a:rPr lang="ko-KR" altLang="en-US" b="1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본인의</a:t>
            </a:r>
            <a:r>
              <a:rPr lang="en-US" altLang="ko-KR" b="1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id.dothome.co.kr </a:t>
            </a:r>
            <a:r>
              <a:rPr lang="en-US" altLang="ko-KR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아이디 </a:t>
            </a:r>
            <a:r>
              <a:rPr lang="en-US" altLang="ko-KR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비번 </a:t>
            </a:r>
            <a:r>
              <a:rPr lang="en-US" altLang="ko-KR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 </a:t>
            </a:r>
            <a:r>
              <a:rPr lang="ko-KR" altLang="en-US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포트 </a:t>
            </a:r>
            <a:r>
              <a:rPr lang="en-US" altLang="ko-KR" b="1" dirty="0">
                <a:solidFill>
                  <a:srgbClr val="2501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21</a:t>
            </a:r>
            <a:endParaRPr lang="ko-KR" altLang="en-US" b="1" dirty="0">
              <a:solidFill>
                <a:srgbClr val="2501FF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5523" y="910040"/>
            <a:ext cx="6554508" cy="416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327884" y="764504"/>
            <a:ext cx="62869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21</a:t>
            </a:r>
            <a:endParaRPr lang="ko-KR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78915" t="41381"/>
          <a:stretch/>
        </p:blipFill>
        <p:spPr>
          <a:xfrm>
            <a:off x="7327884" y="3308601"/>
            <a:ext cx="4246590" cy="3320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위로 구부러진 화살표 9"/>
          <p:cNvSpPr/>
          <p:nvPr/>
        </p:nvSpPr>
        <p:spPr>
          <a:xfrm rot="12929329">
            <a:off x="7061702" y="2172261"/>
            <a:ext cx="4130677" cy="17611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29753" y="1959102"/>
            <a:ext cx="1305165" cy="646331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마우스로 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끌어다 놓기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120972" y="2780474"/>
            <a:ext cx="813212" cy="30981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8883" t="25247" r="17035" b="10166"/>
          <a:stretch/>
        </p:blipFill>
        <p:spPr>
          <a:xfrm>
            <a:off x="2256640" y="550028"/>
            <a:ext cx="7759815" cy="5853122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3338023" y="1484851"/>
            <a:ext cx="1225588" cy="2851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06100" y="2182076"/>
            <a:ext cx="2164604" cy="2308324"/>
          </a:xfrm>
          <a:prstGeom prst="rect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Repositories</a:t>
            </a:r>
          </a:p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저장소 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(</a:t>
            </a:r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폴더개념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)</a:t>
            </a:r>
          </a:p>
          <a:p>
            <a:endParaRPr lang="en-US" altLang="ko-KR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-&gt; New</a:t>
            </a:r>
          </a:p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새로운 저장소 생성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674442" y="1954496"/>
            <a:ext cx="1107839" cy="4551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2464" r="18961" b="5688"/>
          <a:stretch/>
        </p:blipFill>
        <p:spPr>
          <a:xfrm>
            <a:off x="691581" y="-431075"/>
            <a:ext cx="10853630" cy="8360229"/>
          </a:xfrm>
        </p:spPr>
      </p:pic>
      <p:sp>
        <p:nvSpPr>
          <p:cNvPr id="2" name="모서리가 둥근 직사각형 1"/>
          <p:cNvSpPr/>
          <p:nvPr/>
        </p:nvSpPr>
        <p:spPr>
          <a:xfrm>
            <a:off x="4710623" y="2356850"/>
            <a:ext cx="1136822" cy="2471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1655805"/>
            <a:ext cx="1878227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algn="ctr"/>
            <a:r>
              <a:rPr lang="ko-KR" altLang="en-US" dirty="0" err="1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깃허브로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업로드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사이트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pPr algn="ctr"/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만들기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26451" y="2763800"/>
            <a:ext cx="2917786" cy="646331"/>
          </a:xfrm>
          <a:prstGeom prst="rect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Uploading</a:t>
            </a:r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an existing file</a:t>
            </a:r>
          </a:p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파일 업로드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8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3929" t="8494" r="21032" b="17053"/>
          <a:stretch/>
        </p:blipFill>
        <p:spPr>
          <a:xfrm>
            <a:off x="98854" y="90616"/>
            <a:ext cx="6199132" cy="51843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79013" t="41511" r="158" b="541"/>
          <a:stretch/>
        </p:blipFill>
        <p:spPr>
          <a:xfrm>
            <a:off x="6441989" y="2785145"/>
            <a:ext cx="5156887" cy="40351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위로 구부러진 화살표 5"/>
          <p:cNvSpPr/>
          <p:nvPr/>
        </p:nvSpPr>
        <p:spPr>
          <a:xfrm rot="12929329">
            <a:off x="5457254" y="1650091"/>
            <a:ext cx="4337180" cy="196060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8369" y="1323135"/>
            <a:ext cx="1305165" cy="646331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마우스로 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끌어다 놓기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0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236page</a:t>
            </a:r>
          </a:p>
          <a:p>
            <a:endParaRPr lang="en-US" altLang="ko-KR" dirty="0"/>
          </a:p>
          <a:p>
            <a:r>
              <a:rPr lang="en-US" altLang="ko-KR" dirty="0" smtClean="0"/>
              <a:t>255~ radius </a:t>
            </a:r>
            <a:r>
              <a:rPr lang="ko-KR" altLang="en-US" dirty="0" smtClean="0"/>
              <a:t>사진 연습 </a:t>
            </a:r>
            <a:r>
              <a:rPr lang="en-US" altLang="ko-KR" dirty="0" smtClean="0"/>
              <a:t>border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45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3927" t="8696" r="15227" b="16728"/>
          <a:stretch/>
        </p:blipFill>
        <p:spPr>
          <a:xfrm>
            <a:off x="939114" y="0"/>
            <a:ext cx="10189029" cy="692854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905103" y="2381419"/>
            <a:ext cx="1005016" cy="427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70574" y="872294"/>
            <a:ext cx="906162" cy="4375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63854" y="5041558"/>
            <a:ext cx="1152123" cy="3377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10개인 별 9"/>
          <p:cNvSpPr/>
          <p:nvPr/>
        </p:nvSpPr>
        <p:spPr>
          <a:xfrm>
            <a:off x="8559114" y="502508"/>
            <a:ext cx="494270" cy="518984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포인트가 10개인 별 11"/>
          <p:cNvSpPr/>
          <p:nvPr/>
        </p:nvSpPr>
        <p:spPr>
          <a:xfrm>
            <a:off x="2215977" y="4617308"/>
            <a:ext cx="494270" cy="518984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10개인 별 12"/>
          <p:cNvSpPr/>
          <p:nvPr/>
        </p:nvSpPr>
        <p:spPr>
          <a:xfrm>
            <a:off x="4456670" y="4220976"/>
            <a:ext cx="494270" cy="518984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26476" y="4827716"/>
            <a:ext cx="1005016" cy="427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823119" y="4809751"/>
            <a:ext cx="841291" cy="4276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31474" y="4739960"/>
            <a:ext cx="2584362" cy="923330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settings</a:t>
            </a:r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Branch </a:t>
            </a:r>
            <a:r>
              <a: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를</a:t>
            </a:r>
          </a:p>
          <a:p>
            <a:r>
              <a:rPr lang="en-US" altLang="ko-KR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main</a:t>
            </a:r>
            <a:r>
              <a: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으로 선택 </a:t>
            </a:r>
            <a:r>
              <a:rPr lang="en-US" altLang="ko-KR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save</a:t>
            </a:r>
            <a:r>
              <a:rPr lang="ko-KR" altLang="en-US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하기</a:t>
            </a:r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8" name="포인트가 10개인 별 17"/>
          <p:cNvSpPr/>
          <p:nvPr/>
        </p:nvSpPr>
        <p:spPr>
          <a:xfrm>
            <a:off x="9848335" y="1875366"/>
            <a:ext cx="494270" cy="518984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ko-KR" alt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05103" y="2900403"/>
            <a:ext cx="1713657" cy="646331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잠시 후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Visit site </a:t>
            </a:r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생성</a:t>
            </a:r>
            <a:endParaRPr lang="ko-KR" altLang="en-US" dirty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6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0119" t="3337"/>
          <a:stretch/>
        </p:blipFill>
        <p:spPr>
          <a:xfrm>
            <a:off x="-111575" y="112957"/>
            <a:ext cx="12969046" cy="706845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511031" y="2396294"/>
            <a:ext cx="906162" cy="43752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544424" y="2504759"/>
            <a:ext cx="2363147" cy="2308324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New Repository</a:t>
            </a:r>
          </a:p>
          <a:p>
            <a:r>
              <a:rPr lang="ko-KR" altLang="en-US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새 저장소 </a:t>
            </a:r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만들기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err="1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group_project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Invite </a:t>
            </a:r>
            <a:r>
              <a:rPr lang="en-US" altLang="ko-KR" dirty="0" err="1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collaboratiors</a:t>
            </a:r>
            <a:endParaRPr lang="en-US" altLang="ko-KR" dirty="0" smtClean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팀원 초대</a:t>
            </a: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0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9881" t="3393"/>
          <a:stretch/>
        </p:blipFill>
        <p:spPr>
          <a:xfrm>
            <a:off x="-101600" y="0"/>
            <a:ext cx="12650270" cy="6858000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322390" y="5183036"/>
            <a:ext cx="5071324" cy="4920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367" y="3622359"/>
            <a:ext cx="2363147" cy="2585323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Setting</a:t>
            </a:r>
            <a:r>
              <a:rPr lang="ko-KR" altLang="en-US" dirty="0" smtClean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의</a:t>
            </a:r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Invite </a:t>
            </a:r>
            <a:r>
              <a:rPr lang="en-US" altLang="ko-KR" dirty="0" err="1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collaboratiors</a:t>
            </a:r>
            <a:endParaRPr lang="en-US" altLang="ko-KR" dirty="0" smtClean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팀원 초대 후</a:t>
            </a: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Pending Invite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상대방 승인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216571" y="1561721"/>
            <a:ext cx="653144" cy="36867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180114" y="2972040"/>
            <a:ext cx="1161143" cy="2356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2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9881"/>
          <a:stretch/>
        </p:blipFill>
        <p:spPr>
          <a:xfrm>
            <a:off x="711199" y="596899"/>
            <a:ext cx="9504857" cy="5333783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055362" y="3317559"/>
            <a:ext cx="818639" cy="3421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06367" y="3622359"/>
            <a:ext cx="1909497" cy="1477328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Master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팀장 기본이 마스터</a:t>
            </a: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 smtClean="0"/>
              <a:t>Push</a:t>
            </a:r>
            <a:r>
              <a:rPr lang="ko-KR" altLang="en-US" dirty="0" smtClean="0"/>
              <a:t>까지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885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9405" r="2262" b="25979"/>
          <a:stretch/>
        </p:blipFill>
        <p:spPr>
          <a:xfrm>
            <a:off x="2326607" y="277031"/>
            <a:ext cx="8276148" cy="608105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481943" y="3309258"/>
            <a:ext cx="1843314" cy="2177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07624" y="3999731"/>
            <a:ext cx="1909497" cy="1477328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Master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팀장 기본이 마스터</a:t>
            </a: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 smtClean="0"/>
              <a:t>Push</a:t>
            </a:r>
            <a:r>
              <a:rPr lang="ko-KR" altLang="en-US" dirty="0" smtClean="0"/>
              <a:t>한 후 결과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8674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8929" t="22804" r="12381" b="11587"/>
          <a:stretch/>
        </p:blipFill>
        <p:spPr>
          <a:xfrm>
            <a:off x="217714" y="-264539"/>
            <a:ext cx="11790375" cy="7583021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10537371" y="2873828"/>
            <a:ext cx="609600" cy="36285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207624" y="3999731"/>
            <a:ext cx="2121093" cy="1754326"/>
          </a:xfrm>
          <a:prstGeom prst="rect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Edit this file</a:t>
            </a:r>
            <a:endParaRPr lang="en-US" altLang="ko-KR" dirty="0" smtClean="0">
              <a:solidFill>
                <a:srgbClr val="FF0000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문서 수정</a:t>
            </a:r>
            <a:r>
              <a:rPr lang="en-US" altLang="ko-KR" dirty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후</a:t>
            </a: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r>
              <a:rPr lang="en-US" altLang="ko-KR" u="sng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Commit changes...</a:t>
            </a:r>
          </a:p>
          <a:p>
            <a:r>
              <a:rPr lang="ko-KR" altLang="en-US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버튼 누르기</a:t>
            </a:r>
            <a:r>
              <a:rPr lang="en-US" altLang="ko-KR" dirty="0" smtClean="0">
                <a:solidFill>
                  <a:schemeClr val="tx1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.</a:t>
            </a:r>
            <a:endParaRPr lang="en-US" altLang="ko-KR" dirty="0" smtClean="0">
              <a:solidFill>
                <a:schemeClr val="tx1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  <a:p>
            <a:endParaRPr lang="en-US" altLang="ko-KR" dirty="0" smtClean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2025" t="30000" r="19584" b="58148"/>
          <a:stretch/>
        </p:blipFill>
        <p:spPr>
          <a:xfrm>
            <a:off x="528252" y="5132153"/>
            <a:ext cx="3130859" cy="1243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10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8E9881E-600E-6156-EAA4-02EB78E52C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27608" y="2557978"/>
            <a:ext cx="67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수업</a:t>
            </a:r>
            <a:endParaRPr lang="en-US" altLang="ko-KR" dirty="0" smtClean="0"/>
          </a:p>
          <a:p>
            <a:r>
              <a:rPr lang="en-US" altLang="ko-KR" dirty="0" smtClean="0"/>
              <a:t>20</a:t>
            </a:r>
            <a:r>
              <a:rPr lang="ko-KR" altLang="en-US" dirty="0" smtClean="0"/>
              <a:t>분 실습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연습</a:t>
            </a:r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분 쉬는 시간</a:t>
            </a:r>
            <a:endParaRPr lang="en-US" altLang="ko-KR" dirty="0" smtClean="0"/>
          </a:p>
          <a:p>
            <a:r>
              <a:rPr lang="en-US" altLang="ko-KR" sz="4800" dirty="0" smtClean="0">
                <a:solidFill>
                  <a:srgbClr val="C00000"/>
                </a:solidFill>
                <a:latin typeface="HY수평선B" panose="02030600000101010101" pitchFamily="18" charset="-127"/>
                <a:ea typeface="HY수평선B" panose="02030600000101010101" pitchFamily="18" charset="-127"/>
              </a:rPr>
              <a:t>5:00</a:t>
            </a:r>
            <a:r>
              <a:rPr lang="ko-KR" altLang="en-US" sz="4800" dirty="0" smtClean="0">
                <a:latin typeface="HY수평선B" panose="02030600000101010101" pitchFamily="18" charset="-127"/>
                <a:ea typeface="HY수평선B" panose="02030600000101010101" pitchFamily="18" charset="-127"/>
              </a:rPr>
              <a:t>분까지 쉬는 시간</a:t>
            </a:r>
            <a:endParaRPr lang="ko-KR" altLang="en-US" sz="4800" dirty="0">
              <a:latin typeface="HY수평선B" panose="02030600000101010101" pitchFamily="18" charset="-127"/>
              <a:ea typeface="HY수평선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1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46242" y="2014780"/>
            <a:ext cx="3166398" cy="443940"/>
          </a:xfrm>
          <a:prstGeom prst="rect">
            <a:avLst/>
          </a:prstGeom>
          <a:solidFill>
            <a:srgbClr val="8D4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46242" y="2014780"/>
            <a:ext cx="7859844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날씨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내일 아침 쌀쌀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</a:p>
          <a:p>
            <a:endParaRPr lang="en-US" altLang="ko-KR" sz="2400" b="1" dirty="0"/>
          </a:p>
          <a:p>
            <a:r>
              <a:rPr lang="ko-KR" altLang="en-US" sz="2400" b="1" dirty="0" smtClean="0"/>
              <a:t>한낮 </a:t>
            </a:r>
            <a:r>
              <a:rPr lang="ko-KR" altLang="en-US" sz="2400" b="1" dirty="0" err="1" smtClean="0"/>
              <a:t>포근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… </a:t>
            </a:r>
            <a:r>
              <a:rPr lang="ko-KR" altLang="en-US" sz="2400" b="1" dirty="0" smtClean="0"/>
              <a:t>내륙 짙은 안개</a:t>
            </a:r>
            <a:endParaRPr lang="en-US" altLang="ko-KR" sz="2400" b="1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오늘도 쌀쌀했던 아침과 달리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낮에는 꽤나 따뜻했는데요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해가 지고 기온이 빠르게 떨어지고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이렇게 </a:t>
            </a:r>
            <a:r>
              <a:rPr lang="en-US" altLang="ko-KR" sz="2400" dirty="0" smtClean="0">
                <a:solidFill>
                  <a:srgbClr val="2501FF"/>
                </a:solidFill>
              </a:rPr>
              <a:t>15</a:t>
            </a:r>
            <a:r>
              <a:rPr lang="ko-KR" altLang="en-US" sz="2400" dirty="0" smtClean="0">
                <a:solidFill>
                  <a:srgbClr val="2501FF"/>
                </a:solidFill>
              </a:rPr>
              <a:t>도 안팎으로 </a:t>
            </a:r>
            <a:r>
              <a:rPr lang="ko-KR" altLang="en-US" sz="2400" dirty="0" smtClean="0"/>
              <a:t>크게 나는 일교차에 건강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49120" y="97536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04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46242" y="2014780"/>
            <a:ext cx="3166398" cy="443940"/>
          </a:xfrm>
          <a:prstGeom prst="rect">
            <a:avLst/>
          </a:prstGeom>
          <a:solidFill>
            <a:srgbClr val="8D4E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46242" y="2014780"/>
            <a:ext cx="7859844" cy="267765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[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날씨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]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내일 아침 쌀쌀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, </a:t>
            </a:r>
          </a:p>
          <a:p>
            <a:endParaRPr lang="en-US" altLang="ko-KR" sz="2400" b="1" dirty="0"/>
          </a:p>
          <a:p>
            <a:r>
              <a:rPr lang="ko-KR" altLang="en-US" sz="2400" b="1" dirty="0" smtClean="0"/>
              <a:t>한낮 </a:t>
            </a:r>
            <a:r>
              <a:rPr lang="ko-KR" altLang="en-US" sz="2400" b="1" dirty="0" err="1" smtClean="0"/>
              <a:t>포근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… </a:t>
            </a:r>
            <a:r>
              <a:rPr lang="ko-KR" altLang="en-US" sz="2400" b="1" dirty="0" smtClean="0"/>
              <a:t>내륙 짙은 안개</a:t>
            </a:r>
            <a:endParaRPr lang="en-US" altLang="ko-KR" sz="2400" b="1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오늘도 쌀쌀했던 아침과 달리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낮에는 꽤나 따뜻했는데요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해가 지고 기온이 빠르게 떨어지고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이렇게 </a:t>
            </a:r>
            <a:r>
              <a:rPr lang="en-US" altLang="ko-KR" sz="2400" b="1" dirty="0" smtClean="0">
                <a:solidFill>
                  <a:srgbClr val="2501FF"/>
                </a:solidFill>
              </a:rPr>
              <a:t>15</a:t>
            </a:r>
            <a:r>
              <a:rPr lang="ko-KR" altLang="en-US" sz="2400" b="1" dirty="0" smtClean="0">
                <a:solidFill>
                  <a:srgbClr val="2501FF"/>
                </a:solidFill>
              </a:rPr>
              <a:t>도 안팎으로 </a:t>
            </a:r>
            <a:r>
              <a:rPr lang="ko-KR" altLang="en-US" sz="2400" dirty="0" smtClean="0"/>
              <a:t>크게 나는 일교차에 건강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49120" y="97536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</a:t>
            </a:r>
            <a:endParaRPr lang="ko-KR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315797" y="999117"/>
            <a:ext cx="3980577" cy="470898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.container{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width: 600px;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margin: 20px auto;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.title{</a:t>
            </a:r>
          </a:p>
          <a:p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display:inline-block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background-color: #0404aa;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color:#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fff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 /*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흰색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*/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span{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font-weight: bold;</a:t>
            </a: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color:blue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 관련 스타일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body{font-family: “</a:t>
            </a:r>
            <a:r>
              <a:rPr lang="ko-KR" altLang="en-US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맑은고딕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돋움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굴림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글자크기 지정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font-size:13px;</a:t>
            </a:r>
          </a:p>
          <a:p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글자 지정 단위 종류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>
                <a:solidFill>
                  <a:srgbClr val="0070C0"/>
                </a:solidFill>
              </a:rPr>
              <a:t>1em</a:t>
            </a:r>
            <a:r>
              <a:rPr lang="ko-KR" altLang="en-US" dirty="0">
                <a:solidFill>
                  <a:srgbClr val="0070C0"/>
                </a:solidFill>
              </a:rPr>
              <a:t>은 </a:t>
            </a:r>
            <a:r>
              <a:rPr lang="en-US" altLang="ko-KR" dirty="0">
                <a:solidFill>
                  <a:srgbClr val="0070C0"/>
                </a:solidFill>
              </a:rPr>
              <a:t>16px, 12pt</a:t>
            </a:r>
            <a:r>
              <a:rPr lang="ko-KR" altLang="en-US" dirty="0">
                <a:solidFill>
                  <a:srgbClr val="0070C0"/>
                </a:solidFill>
              </a:rPr>
              <a:t>와 같다</a:t>
            </a:r>
            <a:r>
              <a:rPr lang="en-US" altLang="ko-KR" dirty="0">
                <a:solidFill>
                  <a:srgbClr val="0070C0"/>
                </a:solidFill>
              </a:rPr>
              <a:t>.]</a:t>
            </a:r>
            <a:endParaRPr lang="en-US" altLang="ko-KR" sz="1800" spc="-150" dirty="0" smtClean="0">
              <a:solidFill>
                <a:srgbClr val="0070C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1" spc="-150" dirty="0" err="1" smtClean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부모 요소에서 정한 글꼴의 대문자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너비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(1em)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값을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b="1" spc="-150" dirty="0" smtClean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rem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문서 시작 부분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800" b="1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root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지정한 크기를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(1rem)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값을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해당 글꼴의 소문자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높이를 기준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(1ex)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으로 한 후 비율 값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px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모니터의 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픽셀 기준으로 할 후 비율 값 지정</a:t>
            </a:r>
            <a:endParaRPr lang="en-US" altLang="ko-KR" sz="1800" spc="-1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spc="-1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pt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포인트라 하며</a:t>
            </a:r>
            <a:r>
              <a:rPr lang="en-US" altLang="ko-KR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spc="-1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 문서에서 많이 사용</a:t>
            </a:r>
            <a:endParaRPr lang="ko-KR" altLang="en-US" sz="18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2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54042</TotalTime>
  <Words>2994</Words>
  <Application>Microsoft Office PowerPoint</Application>
  <PresentationFormat>와이드스크린</PresentationFormat>
  <Paragraphs>670</Paragraphs>
  <Slides>66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3" baseType="lpstr">
      <vt:lpstr>바탕</vt:lpstr>
      <vt:lpstr>맑은 고딕</vt:lpstr>
      <vt:lpstr>Hi Melody</vt:lpstr>
      <vt:lpstr>Garamond</vt:lpstr>
      <vt:lpstr>Arial</vt:lpstr>
      <vt:lpstr>HY나무L</vt:lpstr>
      <vt:lpstr>HY수평선B</vt:lpstr>
      <vt:lpstr>나눔바른펜</vt:lpstr>
      <vt:lpstr>AppleSDGothicNeoH00</vt:lpstr>
      <vt:lpstr>돋움</vt:lpstr>
      <vt:lpstr>HY목각파임B</vt:lpstr>
      <vt:lpstr>Tahoma</vt:lpstr>
      <vt:lpstr>AppleSDGothicNeoB00</vt:lpstr>
      <vt:lpstr>D2Coding</vt:lpstr>
      <vt:lpstr>G마켓 산스 TTF Medium</vt:lpstr>
      <vt:lpstr>HY나무M</vt:lpstr>
      <vt:lpstr>자연주의</vt:lpstr>
      <vt:lpstr>PowerPoint 프레젠테이션</vt:lpstr>
      <vt:lpstr>CSS</vt:lpstr>
      <vt:lpstr>내부/  외부 스타일</vt:lpstr>
      <vt:lpstr>float 속성 </vt:lpstr>
      <vt:lpstr>float속성</vt:lpstr>
      <vt:lpstr>PowerPoint 프레젠테이션</vt:lpstr>
      <vt:lpstr>PowerPoint 프레젠테이션</vt:lpstr>
      <vt:lpstr>PowerPoint 프레젠테이션</vt:lpstr>
      <vt:lpstr>텍스트 관련 스타일</vt:lpstr>
      <vt:lpstr>PowerPoint 프레젠테이션</vt:lpstr>
      <vt:lpstr>웹 폰트 사용하기</vt:lpstr>
      <vt:lpstr>PowerPoint 프레젠테이션</vt:lpstr>
      <vt:lpstr>PowerPoint 프레젠테이션</vt:lpstr>
      <vt:lpstr>텍스트 정렬</vt:lpstr>
      <vt:lpstr>박스 만들기 </vt:lpstr>
      <vt:lpstr>예제2-3 포지션으로  자유롭게 위치 이동</vt:lpstr>
      <vt:lpstr>PowerPoint 프레젠테이션</vt:lpstr>
      <vt:lpstr>html로 부드럽게 페이지 이동</vt:lpstr>
      <vt:lpstr>뷰포트 viewport  단위 모바일 등 사용환경에 따라 의도한 대로 웹페이지가 보여지지 않아 화면 배율에 따라 지정할 수 있는 개념이 등장했습니다.</vt:lpstr>
      <vt:lpstr>PowerPoint 프레젠테이션</vt:lpstr>
      <vt:lpstr>PowerPoint 프레젠테이션</vt:lpstr>
      <vt:lpstr>목록이용 세로메뉴 만들기 예제 1-1</vt:lpstr>
      <vt:lpstr>여백 속성</vt:lpstr>
      <vt:lpstr>(표 스타일)</vt:lpstr>
      <vt:lpstr>(우선순위)</vt:lpstr>
      <vt:lpstr>margin 속성 다양한 여백 설정</vt:lpstr>
      <vt:lpstr>수평 내비게이션 만들기</vt:lpstr>
      <vt:lpstr>박스 모델 속성</vt:lpstr>
      <vt:lpstr>시맨틱태그</vt:lpstr>
      <vt:lpstr>PowerPoint 프레젠테이션</vt:lpstr>
      <vt:lpstr>PowerPoint 프레젠테이션</vt:lpstr>
      <vt:lpstr>간단한 웹사이트 제작</vt:lpstr>
      <vt:lpstr>PowerPoint 프레젠테이션</vt:lpstr>
      <vt:lpstr>미디어 쿼리</vt:lpstr>
      <vt:lpstr>웹반응형 페이지 살펴보기</vt:lpstr>
      <vt:lpstr>그리드 레이아웃</vt:lpstr>
      <vt:lpstr>그리드 레이아웃</vt:lpstr>
      <vt:lpstr>PowerPoint 프레젠테이션</vt:lpstr>
      <vt:lpstr>PowerPoint 프레젠테이션</vt:lpstr>
      <vt:lpstr>flex-box 플렉스 박스 항목이 여러 개 있을 때 일괄적으로 한꺼번에 배치할 수 있도록</vt:lpstr>
      <vt:lpstr>PowerPoint 프레젠테이션</vt:lpstr>
      <vt:lpstr>flex-box 부모요소에 적용하기.</vt:lpstr>
      <vt:lpstr>PowerPoint 프레젠테이션</vt:lpstr>
      <vt:lpstr>트랜지션 속성</vt:lpstr>
      <vt:lpstr>트랜지션이란?</vt:lpstr>
      <vt:lpstr>애니메이션</vt:lpstr>
      <vt:lpstr>애니메이션 속성</vt:lpstr>
      <vt:lpstr>transition-timing-function 속성값</vt:lpstr>
      <vt:lpstr>PowerPoint 프레젠테이션</vt:lpstr>
      <vt:lpstr>PowerPoint 프레젠테이션</vt:lpstr>
      <vt:lpstr>PowerPoint 프레젠테이션</vt:lpstr>
      <vt:lpstr>CDN</vt:lpstr>
      <vt:lpstr>PowerPoint 프레젠테이션</vt:lpstr>
      <vt:lpstr>PowerPoint 프레젠테이션</vt:lpstr>
      <vt:lpstr>★★★ 파일질라 받을 때 초록 버튼 누르지 말기. 파일질라 다운받을 때에는 초록버튼이 아닌,  아래 쪽 작은 글씨  ★ "show additional download options" 눌러서  exe파일 받아 설치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Microsoft 계정</dc:creator>
  <cp:lastModifiedBy>6b</cp:lastModifiedBy>
  <cp:revision>338</cp:revision>
  <dcterms:created xsi:type="dcterms:W3CDTF">2022-08-14T06:40:35Z</dcterms:created>
  <dcterms:modified xsi:type="dcterms:W3CDTF">2024-02-02T03:20:56Z</dcterms:modified>
</cp:coreProperties>
</file>